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7" r:id="rId3"/>
    <p:sldId id="259" r:id="rId4"/>
    <p:sldId id="262" r:id="rId5"/>
    <p:sldId id="260" r:id="rId6"/>
    <p:sldId id="271" r:id="rId7"/>
    <p:sldId id="272" r:id="rId8"/>
    <p:sldId id="302" r:id="rId9"/>
    <p:sldId id="275" r:id="rId10"/>
    <p:sldId id="273" r:id="rId11"/>
    <p:sldId id="279" r:id="rId12"/>
    <p:sldId id="298" r:id="rId13"/>
    <p:sldId id="274" r:id="rId14"/>
    <p:sldId id="276" r:id="rId15"/>
    <p:sldId id="277" r:id="rId16"/>
    <p:sldId id="28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0" autoAdjust="0"/>
    <p:restoredTop sz="94660"/>
  </p:normalViewPr>
  <p:slideViewPr>
    <p:cSldViewPr snapToGrid="0">
      <p:cViewPr varScale="1">
        <p:scale>
          <a:sx n="86" d="100"/>
          <a:sy n="86" d="100"/>
        </p:scale>
        <p:origin x="3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30521D-FAAF-423D-A436-E72DFA970F36}" type="datetimeFigureOut">
              <a:rPr lang="it-IT" smtClean="0"/>
              <a:t>22/01/2019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75F214-59D2-4C1C-BA65-4C5ECEC0ED30}" type="slidenum">
              <a:rPr lang="it-IT" smtClean="0"/>
              <a:t>‹N›</a:t>
            </a:fld>
            <a:endParaRPr lang="it-IT"/>
          </a:p>
        </p:txBody>
      </p:sp>
    </p:spTree>
    <p:extLst>
      <p:ext uri="{BB962C8B-B14F-4D97-AF65-F5344CB8AC3E}">
        <p14:creationId xmlns:p14="http://schemas.microsoft.com/office/powerpoint/2010/main" val="366560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Mathematics" TargetMode="External"/><Relationship Id="rId7" Type="http://schemas.openxmlformats.org/officeDocument/2006/relationships/hyperlink" Target="https://en.wikipedia.org/wiki/Linear_system"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en.wikipedia.org/wiki/Dynamical_system" TargetMode="External"/><Relationship Id="rId5" Type="http://schemas.openxmlformats.org/officeDocument/2006/relationships/hyperlink" Target="https://en.wikipedia.org/wiki/Proportionality_(mathematics)" TargetMode="External"/><Relationship Id="rId4" Type="http://schemas.openxmlformats.org/officeDocument/2006/relationships/hyperlink" Target="https://en.wikipedia.org/wiki/System"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it.wikipedia.org/wiki/Titolo_(finanza)"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it.wikipedia.org/wiki/1969"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Price_index"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a:t>
            </a:r>
            <a:r>
              <a:rPr lang="en-US" sz="1200" dirty="0" smtClean="0"/>
              <a:t>In </a:t>
            </a:r>
            <a:r>
              <a:rPr lang="en-US" sz="1200" dirty="0" smtClean="0">
                <a:hlinkClick r:id="rId3" tooltip="Mathematics"/>
              </a:rPr>
              <a:t>mathematics</a:t>
            </a:r>
            <a:r>
              <a:rPr lang="en-US" sz="1200" dirty="0" smtClean="0"/>
              <a:t> a </a:t>
            </a:r>
            <a:r>
              <a:rPr lang="en-US" sz="1200" b="1" dirty="0" smtClean="0"/>
              <a:t>nonlinear system</a:t>
            </a:r>
            <a:r>
              <a:rPr lang="en-US" sz="1200" dirty="0" smtClean="0"/>
              <a:t> is a </a:t>
            </a:r>
            <a:r>
              <a:rPr lang="en-US" sz="1200" dirty="0" smtClean="0">
                <a:hlinkClick r:id="rId4" tooltip="System"/>
              </a:rPr>
              <a:t>system</a:t>
            </a:r>
            <a:r>
              <a:rPr lang="en-US" sz="1200" dirty="0" smtClean="0"/>
              <a:t> in which the change of the output is not </a:t>
            </a:r>
            <a:r>
              <a:rPr lang="en-US" sz="1200" dirty="0" smtClean="0">
                <a:hlinkClick r:id="rId5" tooltip="Proportionality (mathematics)"/>
              </a:rPr>
              <a:t>proportional</a:t>
            </a:r>
            <a:r>
              <a:rPr lang="en-US" sz="1200" dirty="0" smtClean="0"/>
              <a:t> to the change of the input.  Nonlinear </a:t>
            </a:r>
            <a:r>
              <a:rPr lang="en-US" sz="1200" dirty="0" smtClean="0">
                <a:hlinkClick r:id="rId6" tooltip="Dynamical system"/>
              </a:rPr>
              <a:t>dynamical systems</a:t>
            </a:r>
            <a:r>
              <a:rPr lang="en-US" sz="1200" dirty="0" smtClean="0"/>
              <a:t>, describing changes in variables over time, may appear chaotic, unpredictable, or counterintuitive, contrasting with much simpler </a:t>
            </a:r>
            <a:r>
              <a:rPr lang="en-US" sz="1200" dirty="0" smtClean="0">
                <a:hlinkClick r:id="rId7" tooltip="Linear system"/>
              </a:rPr>
              <a:t>linear systems</a:t>
            </a:r>
            <a:r>
              <a:rPr lang="en-US" sz="1200" dirty="0" smtClean="0"/>
              <a:t>).</a:t>
            </a:r>
            <a:endParaRPr lang="en-US" sz="1200" dirty="0" smtClean="0">
              <a:latin typeface="Times New Roman" panose="02020603050405020304" pitchFamily="18" charset="0"/>
              <a:cs typeface="Times New Roman" panose="02020603050405020304" pitchFamily="18" charset="0"/>
            </a:endParaRPr>
          </a:p>
          <a:p>
            <a:endParaRPr lang="it-IT" dirty="0"/>
          </a:p>
        </p:txBody>
      </p:sp>
      <p:sp>
        <p:nvSpPr>
          <p:cNvPr id="4" name="Segnaposto numero diapositiva 3"/>
          <p:cNvSpPr>
            <a:spLocks noGrp="1"/>
          </p:cNvSpPr>
          <p:nvPr>
            <p:ph type="sldNum" sz="quarter" idx="10"/>
          </p:nvPr>
        </p:nvSpPr>
        <p:spPr/>
        <p:txBody>
          <a:bodyPr/>
          <a:lstStyle/>
          <a:p>
            <a:fld id="{FB75F214-59D2-4C1C-BA65-4C5ECEC0ED30}" type="slidenum">
              <a:rPr lang="it-IT" smtClean="0"/>
              <a:t>6</a:t>
            </a:fld>
            <a:endParaRPr lang="it-IT"/>
          </a:p>
        </p:txBody>
      </p:sp>
    </p:spTree>
    <p:extLst>
      <p:ext uri="{BB962C8B-B14F-4D97-AF65-F5344CB8AC3E}">
        <p14:creationId xmlns:p14="http://schemas.microsoft.com/office/powerpoint/2010/main" val="3264696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Fonte  G. </a:t>
            </a:r>
            <a:r>
              <a:rPr lang="it-IT" dirty="0" err="1" smtClean="0"/>
              <a:t>Soros</a:t>
            </a:r>
            <a:r>
              <a:rPr lang="it-IT" dirty="0" smtClean="0"/>
              <a:t>, 2013 and </a:t>
            </a:r>
            <a:r>
              <a:rPr lang="it-IT" dirty="0" err="1" smtClean="0"/>
              <a:t>restatement</a:t>
            </a:r>
            <a:r>
              <a:rPr lang="it-IT" baseline="0" dirty="0" smtClean="0"/>
              <a:t> by </a:t>
            </a:r>
            <a:r>
              <a:rPr lang="it-IT" dirty="0" smtClean="0"/>
              <a:t>E. </a:t>
            </a:r>
            <a:r>
              <a:rPr lang="it-IT" dirty="0" err="1" smtClean="0"/>
              <a:t>Citera</a:t>
            </a:r>
            <a:r>
              <a:rPr lang="it-IT" dirty="0" smtClean="0"/>
              <a:t>, 2018, Fondazione Luigi</a:t>
            </a:r>
            <a:r>
              <a:rPr lang="it-IT" baseline="0" dirty="0" smtClean="0"/>
              <a:t> Einaudi</a:t>
            </a:r>
            <a:endParaRPr lang="it-IT" dirty="0"/>
          </a:p>
        </p:txBody>
      </p:sp>
      <p:sp>
        <p:nvSpPr>
          <p:cNvPr id="4" name="Segnaposto numero diapositiva 3"/>
          <p:cNvSpPr>
            <a:spLocks noGrp="1"/>
          </p:cNvSpPr>
          <p:nvPr>
            <p:ph type="sldNum" sz="quarter" idx="10"/>
          </p:nvPr>
        </p:nvSpPr>
        <p:spPr/>
        <p:txBody>
          <a:bodyPr/>
          <a:lstStyle/>
          <a:p>
            <a:fld id="{719E4C33-F75C-7647-AACD-0BD8F9F7BC51}" type="slidenum">
              <a:rPr lang="it-IT" smtClean="0"/>
              <a:t>8</a:t>
            </a:fld>
            <a:endParaRPr lang="it-IT"/>
          </a:p>
        </p:txBody>
      </p:sp>
    </p:spTree>
    <p:extLst>
      <p:ext uri="{BB962C8B-B14F-4D97-AF65-F5344CB8AC3E}">
        <p14:creationId xmlns:p14="http://schemas.microsoft.com/office/powerpoint/2010/main" val="1043818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600" b="1" i="0" kern="1200" dirty="0" smtClean="0">
                <a:solidFill>
                  <a:schemeClr val="tx1"/>
                </a:solidFill>
                <a:effectLst/>
                <a:latin typeface="+mn-lt"/>
                <a:ea typeface="+mn-ea"/>
                <a:cs typeface="+mn-cs"/>
              </a:rPr>
              <a:t>Fig. 1.</a:t>
            </a:r>
            <a:r>
              <a:rPr lang="it-IT" sz="1600" b="1" i="0" kern="1200" baseline="0" dirty="0" smtClean="0">
                <a:solidFill>
                  <a:schemeClr val="tx1"/>
                </a:solidFill>
                <a:effectLst/>
                <a:latin typeface="+mn-lt"/>
                <a:ea typeface="+mn-ea"/>
                <a:cs typeface="+mn-cs"/>
              </a:rPr>
              <a:t> </a:t>
            </a:r>
            <a:r>
              <a:rPr lang="it-IT" sz="1200" b="0" i="0" kern="1200" baseline="0" dirty="0" smtClean="0">
                <a:solidFill>
                  <a:schemeClr val="tx1"/>
                </a:solidFill>
                <a:effectLst/>
                <a:latin typeface="+mn-lt"/>
                <a:ea typeface="+mn-ea"/>
                <a:cs typeface="+mn-cs"/>
              </a:rPr>
              <a:t> </a:t>
            </a:r>
            <a:r>
              <a:rPr lang="it-IT" sz="1200" b="0" i="0" kern="1200" dirty="0" smtClean="0">
                <a:solidFill>
                  <a:schemeClr val="tx1"/>
                </a:solidFill>
                <a:effectLst/>
                <a:latin typeface="+mn-lt"/>
                <a:ea typeface="+mn-ea"/>
                <a:cs typeface="+mn-cs"/>
              </a:rPr>
              <a:t>L'indice </a:t>
            </a:r>
            <a:r>
              <a:rPr lang="it-IT" sz="1200" b="1" i="0" kern="1200" dirty="0" smtClean="0">
                <a:solidFill>
                  <a:schemeClr val="tx1"/>
                </a:solidFill>
                <a:effectLst/>
                <a:latin typeface="+mn-lt"/>
                <a:ea typeface="+mn-ea"/>
                <a:cs typeface="+mn-cs"/>
              </a:rPr>
              <a:t>MSCI World</a:t>
            </a:r>
            <a:r>
              <a:rPr lang="it-IT" sz="1200" b="0" i="0" kern="1200" dirty="0" smtClean="0">
                <a:solidFill>
                  <a:schemeClr val="tx1"/>
                </a:solidFill>
                <a:effectLst/>
                <a:latin typeface="+mn-lt"/>
                <a:ea typeface="+mn-ea"/>
                <a:cs typeface="+mn-cs"/>
              </a:rPr>
              <a:t> è un indice di mercato azionario di 1612 titoli di livello globale. L'indice include una raccolta di titoli azionari di tutti i mercati dei paesi sviluppati nel mondo come definito dall'MSCI. L'indice comprende </a:t>
            </a:r>
            <a:r>
              <a:rPr lang="it-IT" sz="1200" b="0" i="0" u="none" strike="noStrike" kern="1200" dirty="0" smtClean="0">
                <a:solidFill>
                  <a:schemeClr val="tx1"/>
                </a:solidFill>
                <a:effectLst/>
                <a:latin typeface="+mn-lt"/>
                <a:ea typeface="+mn-ea"/>
                <a:cs typeface="+mn-cs"/>
                <a:hlinkClick r:id="rId3" tooltip="Titolo (finanza)"/>
              </a:rPr>
              <a:t>titoli</a:t>
            </a:r>
            <a:r>
              <a:rPr lang="it-IT" sz="1200" b="0" i="0" kern="1200" dirty="0" smtClean="0">
                <a:solidFill>
                  <a:schemeClr val="tx1"/>
                </a:solidFill>
                <a:effectLst/>
                <a:latin typeface="+mn-lt"/>
                <a:ea typeface="+mn-ea"/>
                <a:cs typeface="+mn-cs"/>
              </a:rPr>
              <a:t> di 23 paesi esclusi i titoli provenienti da economie di frontiera o emergenti. Un indice correlato , lo MSCI </a:t>
            </a:r>
            <a:r>
              <a:rPr lang="it-IT" sz="1200" b="0" i="0" kern="1200" dirty="0" err="1" smtClean="0">
                <a:solidFill>
                  <a:schemeClr val="tx1"/>
                </a:solidFill>
                <a:effectLst/>
                <a:latin typeface="+mn-lt"/>
                <a:ea typeface="+mn-ea"/>
                <a:cs typeface="+mn-cs"/>
              </a:rPr>
              <a:t>All</a:t>
            </a:r>
            <a:r>
              <a:rPr lang="it-IT" sz="1200" b="0" i="0" kern="1200" dirty="0" smtClean="0">
                <a:solidFill>
                  <a:schemeClr val="tx1"/>
                </a:solidFill>
                <a:effectLst/>
                <a:latin typeface="+mn-lt"/>
                <a:ea typeface="+mn-ea"/>
                <a:cs typeface="+mn-cs"/>
              </a:rPr>
              <a:t> Country World Index (ACWI), include sia o paesi sviluppati che gli emergenti.</a:t>
            </a:r>
          </a:p>
          <a:p>
            <a:r>
              <a:rPr lang="it-IT" sz="1200" b="0" i="0" kern="1200" dirty="0" smtClean="0">
                <a:solidFill>
                  <a:schemeClr val="tx1"/>
                </a:solidFill>
                <a:effectLst/>
                <a:latin typeface="+mn-lt"/>
                <a:ea typeface="+mn-ea"/>
                <a:cs typeface="+mn-cs"/>
              </a:rPr>
              <a:t>L'indice MSCI World fu creato nel </a:t>
            </a:r>
            <a:r>
              <a:rPr lang="it-IT" sz="1200" b="0" i="0" u="none" strike="noStrike" kern="1200" dirty="0" smtClean="0">
                <a:solidFill>
                  <a:schemeClr val="tx1"/>
                </a:solidFill>
                <a:effectLst/>
                <a:latin typeface="+mn-lt"/>
                <a:ea typeface="+mn-ea"/>
                <a:cs typeface="+mn-cs"/>
                <a:hlinkClick r:id="rId4" tooltip="1969"/>
              </a:rPr>
              <a:t>1969</a:t>
            </a:r>
            <a:r>
              <a:rPr lang="it-IT" sz="1200" b="0" i="0" kern="1200" dirty="0" smtClean="0">
                <a:solidFill>
                  <a:schemeClr val="tx1"/>
                </a:solidFill>
                <a:effectLst/>
                <a:latin typeface="+mn-lt"/>
                <a:ea typeface="+mn-ea"/>
                <a:cs typeface="+mn-cs"/>
              </a:rPr>
              <a:t> in diverse forme: senza dividendi (Price Index) con dividendi netti o lordi reinvestiti (Net Index e </a:t>
            </a:r>
            <a:r>
              <a:rPr lang="it-IT" sz="1200" b="0" i="0" kern="1200" dirty="0" err="1" smtClean="0">
                <a:solidFill>
                  <a:schemeClr val="tx1"/>
                </a:solidFill>
                <a:effectLst/>
                <a:latin typeface="+mn-lt"/>
                <a:ea typeface="+mn-ea"/>
                <a:cs typeface="+mn-cs"/>
              </a:rPr>
              <a:t>Gross</a:t>
            </a:r>
            <a:r>
              <a:rPr lang="it-IT" sz="1200" b="0" i="0" kern="1200" dirty="0" smtClean="0">
                <a:solidFill>
                  <a:schemeClr val="tx1"/>
                </a:solidFill>
                <a:effectLst/>
                <a:latin typeface="+mn-lt"/>
                <a:ea typeface="+mn-ea"/>
                <a:cs typeface="+mn-cs"/>
              </a:rPr>
              <a:t> Index), in dollari statunitensi, euro e valute locali.</a:t>
            </a:r>
          </a:p>
          <a:p>
            <a:endParaRPr lang="it-IT" dirty="0"/>
          </a:p>
        </p:txBody>
      </p:sp>
      <p:sp>
        <p:nvSpPr>
          <p:cNvPr id="4" name="Segnaposto numero diapositiva 3"/>
          <p:cNvSpPr>
            <a:spLocks noGrp="1"/>
          </p:cNvSpPr>
          <p:nvPr>
            <p:ph type="sldNum" sz="quarter" idx="10"/>
          </p:nvPr>
        </p:nvSpPr>
        <p:spPr/>
        <p:txBody>
          <a:bodyPr/>
          <a:lstStyle/>
          <a:p>
            <a:fld id="{FB75F214-59D2-4C1C-BA65-4C5ECEC0ED30}" type="slidenum">
              <a:rPr lang="it-IT" smtClean="0"/>
              <a:t>11</a:t>
            </a:fld>
            <a:endParaRPr lang="it-IT"/>
          </a:p>
        </p:txBody>
      </p:sp>
    </p:spTree>
    <p:extLst>
      <p:ext uri="{BB962C8B-B14F-4D97-AF65-F5344CB8AC3E}">
        <p14:creationId xmlns:p14="http://schemas.microsoft.com/office/powerpoint/2010/main" val="75214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kern="1200" dirty="0" err="1" smtClean="0">
                <a:solidFill>
                  <a:schemeClr val="tx1"/>
                </a:solidFill>
                <a:effectLst/>
                <a:latin typeface="+mn-lt"/>
                <a:ea typeface="+mn-ea"/>
                <a:cs typeface="+mn-cs"/>
              </a:rPr>
              <a:t>spillover</a:t>
            </a:r>
            <a:r>
              <a:rPr lang="it-IT" sz="1200" b="0" i="0" kern="1200" dirty="0" smtClean="0">
                <a:solidFill>
                  <a:schemeClr val="tx1"/>
                </a:solidFill>
                <a:effectLst/>
                <a:latin typeface="+mn-lt"/>
                <a:ea typeface="+mn-ea"/>
                <a:cs typeface="+mn-cs"/>
              </a:rPr>
              <a:t> (traboccamento) Nel linguaggio economico, termine con cui si indicano le esternalità (positive o negative, ➔ esternalità) derivanti dai comportamenti dei singoli o delle imprese. In particolare, si è in presenza di esternalità quando un individuo o un’impresa mettono in essere un’azione che ha effetti (benefici o malefici) su un altro operatore, che non paga o non viene pagato per tali effetti. Qualora questi ultimi siano per il meglio, si parla di esternalità positive, qualora siano per il peggio, di esternalità negative.</a:t>
            </a:r>
            <a:endParaRPr lang="it-IT" dirty="0"/>
          </a:p>
        </p:txBody>
      </p:sp>
      <p:sp>
        <p:nvSpPr>
          <p:cNvPr id="4" name="Segnaposto numero diapositiva 3"/>
          <p:cNvSpPr>
            <a:spLocks noGrp="1"/>
          </p:cNvSpPr>
          <p:nvPr>
            <p:ph type="sldNum" sz="quarter" idx="10"/>
          </p:nvPr>
        </p:nvSpPr>
        <p:spPr/>
        <p:txBody>
          <a:bodyPr/>
          <a:lstStyle/>
          <a:p>
            <a:fld id="{FB75F214-59D2-4C1C-BA65-4C5ECEC0ED30}" type="slidenum">
              <a:rPr lang="it-IT" smtClean="0"/>
              <a:t>13</a:t>
            </a:fld>
            <a:endParaRPr lang="it-IT"/>
          </a:p>
        </p:txBody>
      </p:sp>
    </p:spTree>
    <p:extLst>
      <p:ext uri="{BB962C8B-B14F-4D97-AF65-F5344CB8AC3E}">
        <p14:creationId xmlns:p14="http://schemas.microsoft.com/office/powerpoint/2010/main" val="210054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Fig.</a:t>
            </a:r>
            <a:r>
              <a:rPr lang="en-US" b="1" baseline="0" dirty="0" smtClean="0"/>
              <a:t> 2. </a:t>
            </a:r>
            <a:r>
              <a:rPr lang="en-US" dirty="0" smtClean="0"/>
              <a:t>A standardized </a:t>
            </a:r>
            <a:r>
              <a:rPr lang="en-US" dirty="0" smtClean="0">
                <a:hlinkClick r:id="rId3" tooltip="Price index"/>
              </a:rPr>
              <a:t>price index</a:t>
            </a:r>
            <a:r>
              <a:rPr lang="en-US" dirty="0" smtClean="0"/>
              <a:t> for tulip bulb contracts, created by Earl Thompson. Thompson had no price data between February 9 and May 1, thus the shape of the decline is unknown. The tulip market is known to have collapsed abruptly in February.</a:t>
            </a:r>
            <a:endParaRPr lang="it-IT" dirty="0" smtClean="0"/>
          </a:p>
          <a:p>
            <a:endParaRPr lang="it-IT" dirty="0"/>
          </a:p>
        </p:txBody>
      </p:sp>
      <p:sp>
        <p:nvSpPr>
          <p:cNvPr id="4" name="Segnaposto numero diapositiva 3"/>
          <p:cNvSpPr>
            <a:spLocks noGrp="1"/>
          </p:cNvSpPr>
          <p:nvPr>
            <p:ph type="sldNum" sz="quarter" idx="10"/>
          </p:nvPr>
        </p:nvSpPr>
        <p:spPr/>
        <p:txBody>
          <a:bodyPr/>
          <a:lstStyle/>
          <a:p>
            <a:fld id="{FB75F214-59D2-4C1C-BA65-4C5ECEC0ED30}" type="slidenum">
              <a:rPr lang="it-IT" smtClean="0"/>
              <a:t>14</a:t>
            </a:fld>
            <a:endParaRPr lang="it-IT"/>
          </a:p>
        </p:txBody>
      </p:sp>
    </p:spTree>
    <p:extLst>
      <p:ext uri="{BB962C8B-B14F-4D97-AF65-F5344CB8AC3E}">
        <p14:creationId xmlns:p14="http://schemas.microsoft.com/office/powerpoint/2010/main" val="1346556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Fig. $</a:t>
            </a:r>
            <a:endParaRPr lang="it-IT" dirty="0"/>
          </a:p>
        </p:txBody>
      </p:sp>
      <p:sp>
        <p:nvSpPr>
          <p:cNvPr id="4" name="Segnaposto numero diapositiva 3"/>
          <p:cNvSpPr>
            <a:spLocks noGrp="1"/>
          </p:cNvSpPr>
          <p:nvPr>
            <p:ph type="sldNum" sz="quarter" idx="10"/>
          </p:nvPr>
        </p:nvSpPr>
        <p:spPr/>
        <p:txBody>
          <a:bodyPr/>
          <a:lstStyle/>
          <a:p>
            <a:fld id="{FB75F214-59D2-4C1C-BA65-4C5ECEC0ED30}" type="slidenum">
              <a:rPr lang="it-IT" smtClean="0"/>
              <a:t>16</a:t>
            </a:fld>
            <a:endParaRPr lang="it-IT"/>
          </a:p>
        </p:txBody>
      </p:sp>
    </p:spTree>
    <p:extLst>
      <p:ext uri="{BB962C8B-B14F-4D97-AF65-F5344CB8AC3E}">
        <p14:creationId xmlns:p14="http://schemas.microsoft.com/office/powerpoint/2010/main" val="1203799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C764DE79-268F-4C1A-8933-263129D2AF90}" type="datetimeFigureOut">
              <a:rPr lang="en-US" dirty="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C764DE79-268F-4C1A-8933-263129D2AF90}" type="datetimeFigureOut">
              <a:rPr lang="en-US" dirty="0"/>
              <a:t>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C764DE79-268F-4C1A-8933-263129D2AF90}" type="datetimeFigureOut">
              <a:rPr lang="en-US" dirty="0"/>
              <a:t>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jpg"/><Relationship Id="rId7" Type="http://schemas.openxmlformats.org/officeDocument/2006/relationships/image" Target="../media/image13.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1.svg"/><Relationship Id="rId4" Type="http://schemas.openxmlformats.org/officeDocument/2006/relationships/image" Target="../media/image2.png"/><Relationship Id="rId9" Type="http://schemas.openxmlformats.org/officeDocument/2006/relationships/image" Target="../media/image15.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3136392"/>
            <a:ext cx="9144000" cy="1115568"/>
          </a:xfrm>
        </p:spPr>
        <p:txBody>
          <a:bodyPr>
            <a:normAutofit fontScale="90000"/>
          </a:bodyPr>
          <a:lstStyle/>
          <a:p>
            <a:r>
              <a:rPr lang="it-IT" sz="2800" b="1" dirty="0" smtClean="0">
                <a:latin typeface="Times New Roman" panose="02020603050405020304" pitchFamily="18" charset="0"/>
                <a:cs typeface="Times New Roman" panose="02020603050405020304" pitchFamily="18" charset="0"/>
              </a:rPr>
              <a:t>LA COMPLESSITA’ IN ECONOMIA: VERSO UN NUOVO PARADIGMA?</a:t>
            </a:r>
            <a:br>
              <a:rPr lang="it-IT" sz="2800" b="1" dirty="0" smtClean="0">
                <a:latin typeface="Times New Roman" panose="02020603050405020304" pitchFamily="18" charset="0"/>
                <a:cs typeface="Times New Roman" panose="02020603050405020304" pitchFamily="18" charset="0"/>
              </a:rPr>
            </a:br>
            <a:r>
              <a:rPr lang="it-IT" sz="2800" b="1" dirty="0">
                <a:latin typeface="Times New Roman" panose="02020603050405020304" pitchFamily="18" charset="0"/>
                <a:cs typeface="Times New Roman" panose="02020603050405020304" pitchFamily="18" charset="0"/>
              </a:rPr>
              <a:t/>
            </a:r>
            <a:br>
              <a:rPr lang="it-IT" sz="2800" b="1" dirty="0">
                <a:latin typeface="Times New Roman" panose="02020603050405020304" pitchFamily="18" charset="0"/>
                <a:cs typeface="Times New Roman" panose="02020603050405020304" pitchFamily="18" charset="0"/>
              </a:rPr>
            </a:br>
            <a:r>
              <a:rPr lang="it-IT" sz="2800" dirty="0" smtClean="0">
                <a:latin typeface="Times New Roman" panose="02020603050405020304" pitchFamily="18" charset="0"/>
                <a:cs typeface="Times New Roman" panose="02020603050405020304" pitchFamily="18" charset="0"/>
              </a:rPr>
              <a:t/>
            </a:r>
            <a:br>
              <a:rPr lang="it-IT" sz="2800" dirty="0" smtClean="0">
                <a:latin typeface="Times New Roman" panose="02020603050405020304" pitchFamily="18" charset="0"/>
                <a:cs typeface="Times New Roman" panose="02020603050405020304" pitchFamily="18" charset="0"/>
              </a:rPr>
            </a:br>
            <a:r>
              <a:rPr lang="it-IT" sz="2800" dirty="0" smtClean="0">
                <a:latin typeface="Times New Roman" panose="02020603050405020304" pitchFamily="18" charset="0"/>
                <a:cs typeface="Times New Roman" panose="02020603050405020304" pitchFamily="18" charset="0"/>
              </a:rPr>
              <a:t/>
            </a:r>
            <a:br>
              <a:rPr lang="it-IT" sz="2800" dirty="0" smtClean="0">
                <a:latin typeface="Times New Roman" panose="02020603050405020304" pitchFamily="18" charset="0"/>
                <a:cs typeface="Times New Roman" panose="02020603050405020304" pitchFamily="18" charset="0"/>
              </a:rPr>
            </a:br>
            <a:r>
              <a:rPr lang="it-IT" sz="2800" dirty="0">
                <a:latin typeface="Times New Roman" panose="02020603050405020304" pitchFamily="18" charset="0"/>
                <a:cs typeface="Times New Roman" panose="02020603050405020304" pitchFamily="18" charset="0"/>
              </a:rPr>
              <a:t/>
            </a:r>
            <a:br>
              <a:rPr lang="it-IT" sz="2800" dirty="0">
                <a:latin typeface="Times New Roman" panose="02020603050405020304" pitchFamily="18" charset="0"/>
                <a:cs typeface="Times New Roman" panose="02020603050405020304" pitchFamily="18" charset="0"/>
              </a:rPr>
            </a:br>
            <a:r>
              <a:rPr lang="it-IT" sz="2700" dirty="0" smtClean="0">
                <a:latin typeface="Times New Roman" panose="02020603050405020304" pitchFamily="18" charset="0"/>
                <a:cs typeface="Times New Roman" panose="02020603050405020304" pitchFamily="18" charset="0"/>
              </a:rPr>
              <a:t>Lino </a:t>
            </a:r>
            <a:r>
              <a:rPr lang="it-IT" sz="2700" dirty="0" err="1" smtClean="0">
                <a:latin typeface="Times New Roman" panose="02020603050405020304" pitchFamily="18" charset="0"/>
                <a:cs typeface="Times New Roman" panose="02020603050405020304" pitchFamily="18" charset="0"/>
              </a:rPr>
              <a:t>Sau</a:t>
            </a:r>
            <a:r>
              <a:rPr lang="it-IT" sz="2700" dirty="0" smtClean="0">
                <a:latin typeface="Times New Roman" panose="02020603050405020304" pitchFamily="18" charset="0"/>
                <a:cs typeface="Times New Roman" panose="02020603050405020304" pitchFamily="18" charset="0"/>
              </a:rPr>
              <a:t/>
            </a:r>
            <a:br>
              <a:rPr lang="it-IT" sz="2700" dirty="0" smtClean="0">
                <a:latin typeface="Times New Roman" panose="02020603050405020304" pitchFamily="18" charset="0"/>
                <a:cs typeface="Times New Roman" panose="02020603050405020304" pitchFamily="18" charset="0"/>
              </a:rPr>
            </a:br>
            <a:r>
              <a:rPr lang="it-IT" sz="2700" dirty="0" smtClean="0">
                <a:latin typeface="Times New Roman" panose="02020603050405020304" pitchFamily="18" charset="0"/>
                <a:cs typeface="Times New Roman" panose="02020603050405020304" pitchFamily="18" charset="0"/>
              </a:rPr>
              <a:t>Dipartimento Economia e Statistica «Cognetti de </a:t>
            </a:r>
            <a:r>
              <a:rPr lang="it-IT" sz="2700" dirty="0" err="1" smtClean="0">
                <a:latin typeface="Times New Roman" panose="02020603050405020304" pitchFamily="18" charset="0"/>
                <a:cs typeface="Times New Roman" panose="02020603050405020304" pitchFamily="18" charset="0"/>
              </a:rPr>
              <a:t>Martiis</a:t>
            </a:r>
            <a:r>
              <a:rPr lang="it-IT" sz="2700" dirty="0" smtClean="0">
                <a:latin typeface="Times New Roman" panose="02020603050405020304" pitchFamily="18" charset="0"/>
                <a:cs typeface="Times New Roman" panose="02020603050405020304" pitchFamily="18" charset="0"/>
              </a:rPr>
              <a:t>» </a:t>
            </a:r>
            <a:br>
              <a:rPr lang="it-IT" sz="2700" dirty="0" smtClean="0">
                <a:latin typeface="Times New Roman" panose="02020603050405020304" pitchFamily="18" charset="0"/>
                <a:cs typeface="Times New Roman" panose="02020603050405020304" pitchFamily="18" charset="0"/>
              </a:rPr>
            </a:br>
            <a:r>
              <a:rPr lang="it-IT" sz="2700" dirty="0" smtClean="0">
                <a:latin typeface="Times New Roman" panose="02020603050405020304" pitchFamily="18" charset="0"/>
                <a:cs typeface="Times New Roman" panose="02020603050405020304" pitchFamily="18" charset="0"/>
              </a:rPr>
              <a:t>Università di Torino</a:t>
            </a:r>
            <a:endParaRPr lang="it-IT" sz="2700" dirty="0">
              <a:latin typeface="Times New Roman" panose="02020603050405020304" pitchFamily="18" charset="0"/>
              <a:cs typeface="Times New Roman" panose="02020603050405020304" pitchFamily="18" charset="0"/>
            </a:endParaRPr>
          </a:p>
        </p:txBody>
      </p:sp>
      <p:sp>
        <p:nvSpPr>
          <p:cNvPr id="3" name="Sottotitolo 2"/>
          <p:cNvSpPr>
            <a:spLocks noGrp="1"/>
          </p:cNvSpPr>
          <p:nvPr>
            <p:ph type="subTitle" idx="1"/>
          </p:nvPr>
        </p:nvSpPr>
        <p:spPr>
          <a:xfrm>
            <a:off x="1524000" y="5285232"/>
            <a:ext cx="9144000" cy="1271016"/>
          </a:xfrm>
        </p:spPr>
        <p:txBody>
          <a:bodyPr>
            <a:normAutofit/>
          </a:bodyPr>
          <a:lstStyle/>
          <a:p>
            <a:endParaRPr lang="it-IT" dirty="0" smtClean="0"/>
          </a:p>
          <a:p>
            <a:r>
              <a:rPr lang="it-IT" b="1" i="1" dirty="0" smtClean="0">
                <a:latin typeface="Times New Roman" panose="02020603050405020304" pitchFamily="18" charset="0"/>
                <a:cs typeface="Times New Roman" panose="02020603050405020304" pitchFamily="18" charset="0"/>
              </a:rPr>
              <a:t>SEMINARIO </a:t>
            </a:r>
            <a:r>
              <a:rPr lang="it-IT" b="1" i="1" dirty="0">
                <a:latin typeface="Times New Roman" panose="02020603050405020304" pitchFamily="18" charset="0"/>
                <a:cs typeface="Times New Roman" panose="02020603050405020304" pitchFamily="18" charset="0"/>
              </a:rPr>
              <a:t>FORMATIVO LES -</a:t>
            </a:r>
            <a:r>
              <a:rPr lang="it-IT" b="1" i="1" dirty="0" smtClean="0">
                <a:latin typeface="Times New Roman" panose="02020603050405020304" pitchFamily="18" charset="0"/>
                <a:cs typeface="Times New Roman" panose="02020603050405020304" pitchFamily="18" charset="0"/>
              </a:rPr>
              <a:t>PINEROLO- </a:t>
            </a:r>
            <a:r>
              <a:rPr lang="it-IT" b="1" i="1" dirty="0">
                <a:latin typeface="Times New Roman" panose="02020603050405020304" pitchFamily="18" charset="0"/>
                <a:cs typeface="Times New Roman" panose="02020603050405020304" pitchFamily="18" charset="0"/>
              </a:rPr>
              <a:t>21 gennaio 2018- </a:t>
            </a:r>
            <a:r>
              <a:rPr lang="it-IT" b="1" i="1" dirty="0" smtClean="0">
                <a:latin typeface="Times New Roman" panose="02020603050405020304" pitchFamily="18" charset="0"/>
                <a:cs typeface="Times New Roman" panose="02020603050405020304" pitchFamily="18" charset="0"/>
              </a:rPr>
              <a:t>Postmodernità </a:t>
            </a:r>
            <a:r>
              <a:rPr lang="it-IT" b="1" i="1" dirty="0">
                <a:latin typeface="Times New Roman" panose="02020603050405020304" pitchFamily="18" charset="0"/>
                <a:cs typeface="Times New Roman" panose="02020603050405020304" pitchFamily="18" charset="0"/>
              </a:rPr>
              <a:t>e complessità: la proposta interdisciplinare del </a:t>
            </a:r>
            <a:r>
              <a:rPr lang="it-IT" b="1" i="1" dirty="0" smtClean="0">
                <a:latin typeface="Times New Roman" panose="02020603050405020304" pitchFamily="18" charset="0"/>
                <a:cs typeface="Times New Roman" panose="02020603050405020304" pitchFamily="18" charset="0"/>
              </a:rPr>
              <a:t>LES </a:t>
            </a:r>
            <a:endParaRPr lang="it-IT"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2159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749808"/>
            <a:ext cx="10515600" cy="5843016"/>
          </a:xfrm>
        </p:spPr>
        <p:txBody>
          <a:bodyPr/>
          <a:lstStyle/>
          <a:p>
            <a:pPr algn="just"/>
            <a:r>
              <a:rPr lang="it-IT" dirty="0" err="1" smtClean="0">
                <a:latin typeface="Times New Roman" panose="02020603050405020304" pitchFamily="18" charset="0"/>
                <a:cs typeface="Times New Roman" panose="02020603050405020304" pitchFamily="18" charset="0"/>
              </a:rPr>
              <a:t>Cio’</a:t>
            </a:r>
            <a:r>
              <a:rPr lang="it-IT" dirty="0" smtClean="0">
                <a:latin typeface="Times New Roman" panose="02020603050405020304" pitchFamily="18" charset="0"/>
                <a:cs typeface="Times New Roman" panose="02020603050405020304" pitchFamily="18" charset="0"/>
              </a:rPr>
              <a:t> ha </a:t>
            </a:r>
            <a:r>
              <a:rPr lang="it-IT" b="1" dirty="0" smtClean="0">
                <a:latin typeface="Times New Roman" panose="02020603050405020304" pitchFamily="18" charset="0"/>
                <a:cs typeface="Times New Roman" panose="02020603050405020304" pitchFamily="18" charset="0"/>
              </a:rPr>
              <a:t>importanti implicazioni </a:t>
            </a:r>
            <a:r>
              <a:rPr lang="it-IT" dirty="0" smtClean="0">
                <a:latin typeface="Times New Roman" panose="02020603050405020304" pitchFamily="18" charset="0"/>
                <a:cs typeface="Times New Roman" panose="02020603050405020304" pitchFamily="18" charset="0"/>
              </a:rPr>
              <a:t>per la teoria dei mercati finanziari:</a:t>
            </a:r>
          </a:p>
          <a:p>
            <a:pPr marL="0" indent="0" algn="just">
              <a:buNone/>
            </a:pPr>
            <a:endParaRPr lang="it-IT" dirty="0" smtClean="0">
              <a:latin typeface="Times New Roman" panose="02020603050405020304" pitchFamily="18" charset="0"/>
              <a:cs typeface="Times New Roman" panose="02020603050405020304" pitchFamily="18" charset="0"/>
            </a:endParaRPr>
          </a:p>
          <a:p>
            <a:pPr marL="514350" indent="-514350" algn="just">
              <a:buAutoNum type="arabicPeriod"/>
            </a:pPr>
            <a:r>
              <a:rPr lang="it-IT" dirty="0" smtClean="0">
                <a:latin typeface="Times New Roman" panose="02020603050405020304" pitchFamily="18" charset="0"/>
                <a:cs typeface="Times New Roman" panose="02020603050405020304" pitchFamily="18" charset="0"/>
              </a:rPr>
              <a:t>Il fatto che </a:t>
            </a:r>
            <a:r>
              <a:rPr lang="it-IT" b="1" dirty="0" smtClean="0">
                <a:latin typeface="Times New Roman" panose="02020603050405020304" pitchFamily="18" charset="0"/>
                <a:cs typeface="Times New Roman" panose="02020603050405020304" pitchFamily="18" charset="0"/>
              </a:rPr>
              <a:t>le aspettative (e quindi le decisioni) di un soggetto dipendano dalle aspettative (e dalle decisioni) di tutti gli altri (n-1) </a:t>
            </a:r>
            <a:r>
              <a:rPr lang="it-IT" dirty="0" smtClean="0">
                <a:latin typeface="Times New Roman" panose="02020603050405020304" pitchFamily="18" charset="0"/>
                <a:cs typeface="Times New Roman" panose="02020603050405020304" pitchFamily="18" charset="0"/>
              </a:rPr>
              <a:t>introduce </a:t>
            </a:r>
            <a:r>
              <a:rPr lang="it-IT" b="1" i="1" dirty="0" smtClean="0">
                <a:latin typeface="Times New Roman" panose="02020603050405020304" pitchFamily="18" charset="0"/>
                <a:cs typeface="Times New Roman" panose="02020603050405020304" pitchFamily="18" charset="0"/>
              </a:rPr>
              <a:t>l’interdipendenza organica </a:t>
            </a:r>
            <a:r>
              <a:rPr lang="it-IT" dirty="0" smtClean="0">
                <a:latin typeface="Times New Roman" panose="02020603050405020304" pitchFamily="18" charset="0"/>
                <a:cs typeface="Times New Roman" panose="02020603050405020304" pitchFamily="18" charset="0"/>
              </a:rPr>
              <a:t>nelle loro azioni, dove il «</a:t>
            </a:r>
            <a:r>
              <a:rPr lang="it-IT" b="1" dirty="0" smtClean="0">
                <a:latin typeface="Times New Roman" panose="02020603050405020304" pitchFamily="18" charset="0"/>
                <a:cs typeface="Times New Roman" panose="02020603050405020304" pitchFamily="18" charset="0"/>
              </a:rPr>
              <a:t>tutto può essere maggiore delle parti</a:t>
            </a:r>
            <a:r>
              <a:rPr lang="it-IT" dirty="0" smtClean="0">
                <a:latin typeface="Times New Roman" panose="02020603050405020304" pitchFamily="18" charset="0"/>
                <a:cs typeface="Times New Roman" panose="02020603050405020304" pitchFamily="18" charset="0"/>
              </a:rPr>
              <a:t>».</a:t>
            </a:r>
          </a:p>
          <a:p>
            <a:pPr marL="514350" indent="-514350" algn="just">
              <a:buAutoNum type="arabicPeriod"/>
            </a:pPr>
            <a:r>
              <a:rPr lang="it-IT" dirty="0" smtClean="0">
                <a:latin typeface="Times New Roman" panose="02020603050405020304" pitchFamily="18" charset="0"/>
                <a:cs typeface="Times New Roman" panose="02020603050405020304" pitchFamily="18" charset="0"/>
              </a:rPr>
              <a:t>I mercati finanziari possono essere soggetti a </a:t>
            </a:r>
            <a:r>
              <a:rPr lang="it-IT" b="1" dirty="0" smtClean="0">
                <a:latin typeface="Times New Roman" panose="02020603050405020304" pitchFamily="18" charset="0"/>
                <a:cs typeface="Times New Roman" panose="02020603050405020304" pitchFamily="18" charset="0"/>
              </a:rPr>
              <a:t>forte instabilità non solo a causa del verificarsi di shock esogeni ma grazie alla formazione endogena di «bolle» nel valore delle </a:t>
            </a:r>
            <a:r>
              <a:rPr lang="it-IT" b="1" dirty="0" err="1" smtClean="0">
                <a:latin typeface="Times New Roman" panose="02020603050405020304" pitchFamily="18" charset="0"/>
                <a:cs typeface="Times New Roman" panose="02020603050405020304" pitchFamily="18" charset="0"/>
              </a:rPr>
              <a:t>attivita’</a:t>
            </a:r>
            <a:r>
              <a:rPr lang="it-IT" b="1" dirty="0" smtClean="0">
                <a:latin typeface="Times New Roman" panose="02020603050405020304" pitchFamily="18" charset="0"/>
                <a:cs typeface="Times New Roman" panose="02020603050405020304" pitchFamily="18" charset="0"/>
              </a:rPr>
              <a:t> (finanziarie e reali)  </a:t>
            </a:r>
            <a:r>
              <a:rPr lang="it-IT" dirty="0" smtClean="0">
                <a:latin typeface="Times New Roman" panose="02020603050405020304" pitchFamily="18" charset="0"/>
                <a:cs typeface="Times New Roman" panose="02020603050405020304" pitchFamily="18" charset="0"/>
              </a:rPr>
              <a:t>accompagnate </a:t>
            </a:r>
            <a:r>
              <a:rPr lang="it-IT" b="1" dirty="0" smtClean="0">
                <a:latin typeface="Times New Roman" panose="02020603050405020304" pitchFamily="18" charset="0"/>
                <a:cs typeface="Times New Roman" panose="02020603050405020304" pitchFamily="18" charset="0"/>
              </a:rPr>
              <a:t>da «scoppi» e «tracolli» nel valore delle stesse </a:t>
            </a:r>
            <a:r>
              <a:rPr lang="it-IT" dirty="0" smtClean="0">
                <a:latin typeface="Times New Roman" panose="02020603050405020304" pitchFamily="18" charset="0"/>
                <a:cs typeface="Times New Roman" panose="02020603050405020304" pitchFamily="18" charset="0"/>
              </a:rPr>
              <a:t>che possono degenerare </a:t>
            </a:r>
            <a:r>
              <a:rPr lang="it-IT" b="1" dirty="0" smtClean="0">
                <a:latin typeface="Times New Roman" panose="02020603050405020304" pitchFamily="18" charset="0"/>
                <a:cs typeface="Times New Roman" panose="02020603050405020304" pitchFamily="18" charset="0"/>
              </a:rPr>
              <a:t>in crisi vere e proprie </a:t>
            </a:r>
            <a:r>
              <a:rPr lang="it-IT" dirty="0" smtClean="0">
                <a:latin typeface="Times New Roman" panose="02020603050405020304" pitchFamily="18" charset="0"/>
                <a:cs typeface="Times New Roman" panose="02020603050405020304" pitchFamily="18" charset="0"/>
              </a:rPr>
              <a:t>con</a:t>
            </a:r>
            <a:r>
              <a:rPr lang="it-IT" b="1" dirty="0" smtClean="0">
                <a:latin typeface="Times New Roman" panose="02020603050405020304" pitchFamily="18" charset="0"/>
                <a:cs typeface="Times New Roman" panose="02020603050405020304" pitchFamily="18" charset="0"/>
              </a:rPr>
              <a:t> effetti recessivi e depressivi sulla economia.</a:t>
            </a:r>
          </a:p>
          <a:p>
            <a:pPr marL="0" indent="0" algn="just">
              <a:buNone/>
            </a:pPr>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5908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99411" y="442762"/>
            <a:ext cx="9182501" cy="5900286"/>
          </a:xfrm>
        </p:spPr>
      </p:pic>
    </p:spTree>
    <p:extLst>
      <p:ext uri="{BB962C8B-B14F-4D97-AF65-F5344CB8AC3E}">
        <p14:creationId xmlns:p14="http://schemas.microsoft.com/office/powerpoint/2010/main" val="1984010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298383"/>
            <a:ext cx="10515600" cy="5878580"/>
          </a:xfrm>
        </p:spPr>
        <p:txBody>
          <a:bodyPr/>
          <a:lstStyle/>
          <a:p>
            <a:endParaRPr lang="it-IT" dirty="0"/>
          </a:p>
          <a:p>
            <a:pPr marL="0" indent="0">
              <a:buNone/>
            </a:pPr>
            <a:endParaRPr lang="it-IT"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3158" y="298383"/>
            <a:ext cx="8672362" cy="5409398"/>
          </a:xfrm>
          <a:prstGeom prst="rect">
            <a:avLst/>
          </a:prstGeom>
        </p:spPr>
      </p:pic>
    </p:spTree>
    <p:extLst>
      <p:ext uri="{BB962C8B-B14F-4D97-AF65-F5344CB8AC3E}">
        <p14:creationId xmlns:p14="http://schemas.microsoft.com/office/powerpoint/2010/main" val="3514367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56616"/>
            <a:ext cx="10515600" cy="5820347"/>
          </a:xfrm>
        </p:spPr>
        <p:txBody>
          <a:bodyPr/>
          <a:lstStyle/>
          <a:p>
            <a:pPr algn="just"/>
            <a:r>
              <a:rPr lang="it-IT" dirty="0" smtClean="0">
                <a:latin typeface="Times New Roman" panose="02020603050405020304" pitchFamily="18" charset="0"/>
                <a:cs typeface="Times New Roman" panose="02020603050405020304" pitchFamily="18" charset="0"/>
              </a:rPr>
              <a:t>Una volta che si </a:t>
            </a:r>
            <a:r>
              <a:rPr lang="it-IT" b="1" dirty="0" smtClean="0">
                <a:latin typeface="Times New Roman" panose="02020603050405020304" pitchFamily="18" charset="0"/>
                <a:cs typeface="Times New Roman" panose="02020603050405020304" pitchFamily="18" charset="0"/>
              </a:rPr>
              <a:t>indagano i mercati finanziari come «sistemi complessi» </a:t>
            </a:r>
            <a:r>
              <a:rPr lang="it-IT" dirty="0" smtClean="0">
                <a:latin typeface="Times New Roman" panose="02020603050405020304" pitchFamily="18" charset="0"/>
                <a:cs typeface="Times New Roman" panose="02020603050405020304" pitchFamily="18" charset="0"/>
              </a:rPr>
              <a:t>(i.e. con networks che interagiscono spingendo, </a:t>
            </a:r>
            <a:r>
              <a:rPr lang="it-IT" b="1" dirty="0" smtClean="0">
                <a:latin typeface="Times New Roman" panose="02020603050405020304" pitchFamily="18" charset="0"/>
                <a:cs typeface="Times New Roman" panose="02020603050405020304" pitchFamily="18" charset="0"/>
              </a:rPr>
              <a:t>in assenza di adeguati interventi di politica economic</a:t>
            </a:r>
            <a:r>
              <a:rPr lang="it-IT" dirty="0" smtClean="0">
                <a:latin typeface="Times New Roman" panose="02020603050405020304" pitchFamily="18" charset="0"/>
                <a:cs typeface="Times New Roman" panose="02020603050405020304" pitchFamily="18" charset="0"/>
              </a:rPr>
              <a:t>a, verso fasi di </a:t>
            </a:r>
            <a:r>
              <a:rPr lang="it-IT" b="1" dirty="0" smtClean="0">
                <a:latin typeface="Times New Roman" panose="02020603050405020304" pitchFamily="18" charset="0"/>
                <a:cs typeface="Times New Roman" panose="02020603050405020304" pitchFamily="18" charset="0"/>
              </a:rPr>
              <a:t>boom</a:t>
            </a:r>
            <a:r>
              <a:rPr lang="it-IT" dirty="0" smtClean="0">
                <a:latin typeface="Times New Roman" panose="02020603050405020304" pitchFamily="18" charset="0"/>
                <a:cs typeface="Times New Roman" panose="02020603050405020304" pitchFamily="18" charset="0"/>
              </a:rPr>
              <a:t> o di </a:t>
            </a:r>
            <a:r>
              <a:rPr lang="it-IT" b="1" dirty="0" smtClean="0">
                <a:latin typeface="Times New Roman" panose="02020603050405020304" pitchFamily="18" charset="0"/>
                <a:cs typeface="Times New Roman" panose="02020603050405020304" pitchFamily="18" charset="0"/>
              </a:rPr>
              <a:t>tracollo nel valore delle attività finanziarie</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ci si rende conto che</a:t>
            </a:r>
            <a:r>
              <a:rPr lang="it-IT" dirty="0" smtClean="0">
                <a:latin typeface="Times New Roman" panose="02020603050405020304" pitchFamily="18" charset="0"/>
                <a:cs typeface="Times New Roman" panose="02020603050405020304" pitchFamily="18" charset="0"/>
              </a:rPr>
              <a:t>:</a:t>
            </a:r>
          </a:p>
          <a:p>
            <a:pPr marL="0" indent="0" algn="just">
              <a:buNone/>
            </a:pPr>
            <a:endParaRPr lang="it-IT" dirty="0" smtClean="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a</a:t>
            </a:r>
            <a:r>
              <a:rPr lang="it-IT" dirty="0" smtClean="0">
                <a:latin typeface="Times New Roman" panose="02020603050405020304" pitchFamily="18" charset="0"/>
                <a:cs typeface="Times New Roman" panose="02020603050405020304" pitchFamily="18" charset="0"/>
              </a:rPr>
              <a:t>. La possibilità di </a:t>
            </a:r>
            <a:r>
              <a:rPr lang="it-IT" b="1" dirty="0" smtClean="0">
                <a:latin typeface="Times New Roman" panose="02020603050405020304" pitchFamily="18" charset="0"/>
                <a:cs typeface="Times New Roman" panose="02020603050405020304" pitchFamily="18" charset="0"/>
              </a:rPr>
              <a:t>«Feedback </a:t>
            </a:r>
            <a:r>
              <a:rPr lang="it-IT" b="1" dirty="0" err="1" smtClean="0">
                <a:latin typeface="Times New Roman" panose="02020603050405020304" pitchFamily="18" charset="0"/>
                <a:cs typeface="Times New Roman" panose="02020603050405020304" pitchFamily="18" charset="0"/>
              </a:rPr>
              <a:t>loops</a:t>
            </a:r>
            <a:r>
              <a:rPr lang="it-IT" b="1" dirty="0" smtClean="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a:t>
            </a:r>
            <a:r>
              <a:rPr lang="it-IT" b="1" dirty="0" err="1" smtClean="0">
                <a:latin typeface="Times New Roman" panose="02020603050405020304" pitchFamily="18" charset="0"/>
                <a:cs typeface="Times New Roman" panose="02020603050405020304" pitchFamily="18" charset="0"/>
              </a:rPr>
              <a:t>spillovers</a:t>
            </a:r>
            <a:r>
              <a:rPr lang="it-IT" b="1" dirty="0" smtClean="0">
                <a:latin typeface="Times New Roman" panose="02020603050405020304" pitchFamily="18" charset="0"/>
                <a:cs typeface="Times New Roman" panose="02020603050405020304" pitchFamily="18" charset="0"/>
              </a:rPr>
              <a:t>) </a:t>
            </a:r>
            <a:r>
              <a:rPr lang="it-IT" dirty="0" smtClean="0">
                <a:latin typeface="Times New Roman" panose="02020603050405020304" pitchFamily="18" charset="0"/>
                <a:cs typeface="Times New Roman" panose="02020603050405020304" pitchFamily="18" charset="0"/>
              </a:rPr>
              <a:t>positivi, o negativi, tra gli investitori, possono </a:t>
            </a:r>
            <a:r>
              <a:rPr lang="it-IT" b="1" dirty="0" smtClean="0">
                <a:latin typeface="Times New Roman" panose="02020603050405020304" pitchFamily="18" charset="0"/>
                <a:cs typeface="Times New Roman" panose="02020603050405020304" pitchFamily="18" charset="0"/>
              </a:rPr>
              <a:t>amplificare</a:t>
            </a:r>
            <a:r>
              <a:rPr lang="it-IT" dirty="0" smtClean="0">
                <a:latin typeface="Times New Roman" panose="02020603050405020304" pitchFamily="18" charset="0"/>
                <a:cs typeface="Times New Roman" panose="02020603050405020304" pitchFamily="18" charset="0"/>
              </a:rPr>
              <a:t> o </a:t>
            </a:r>
            <a:r>
              <a:rPr lang="it-IT" b="1" dirty="0" smtClean="0">
                <a:latin typeface="Times New Roman" panose="02020603050405020304" pitchFamily="18" charset="0"/>
                <a:cs typeface="Times New Roman" panose="02020603050405020304" pitchFamily="18" charset="0"/>
              </a:rPr>
              <a:t>attenuare</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l’instabilità endogena </a:t>
            </a:r>
            <a:r>
              <a:rPr lang="it-IT" dirty="0" smtClean="0">
                <a:latin typeface="Times New Roman" panose="02020603050405020304" pitchFamily="18" charset="0"/>
                <a:cs typeface="Times New Roman" panose="02020603050405020304" pitchFamily="18" charset="0"/>
              </a:rPr>
              <a:t>del sistema finanziario.</a:t>
            </a:r>
          </a:p>
          <a:p>
            <a:pPr algn="just"/>
            <a:r>
              <a:rPr lang="it-IT" dirty="0" smtClean="0">
                <a:latin typeface="Times New Roman" panose="02020603050405020304" pitchFamily="18" charset="0"/>
                <a:cs typeface="Times New Roman" panose="02020603050405020304" pitchFamily="18" charset="0"/>
              </a:rPr>
              <a:t>b. </a:t>
            </a:r>
            <a:r>
              <a:rPr lang="it-IT" b="1" dirty="0">
                <a:latin typeface="Times New Roman" panose="02020603050405020304" pitchFamily="18" charset="0"/>
                <a:cs typeface="Times New Roman" panose="02020603050405020304" pitchFamily="18" charset="0"/>
              </a:rPr>
              <a:t>L’informazione pubblica </a:t>
            </a:r>
            <a:r>
              <a:rPr lang="it-IT" dirty="0">
                <a:latin typeface="Times New Roman" panose="02020603050405020304" pitchFamily="18" charset="0"/>
                <a:cs typeface="Times New Roman" panose="02020603050405020304" pitchFamily="18" charset="0"/>
              </a:rPr>
              <a:t>può avere </a:t>
            </a:r>
            <a:r>
              <a:rPr lang="it-IT" b="1" dirty="0">
                <a:latin typeface="Times New Roman" panose="02020603050405020304" pitchFamily="18" charset="0"/>
                <a:cs typeface="Times New Roman" panose="02020603050405020304" pitchFamily="18" charset="0"/>
              </a:rPr>
              <a:t>più importanza rispetto </a:t>
            </a:r>
            <a:r>
              <a:rPr lang="it-IT" dirty="0">
                <a:latin typeface="Times New Roman" panose="02020603050405020304" pitchFamily="18" charset="0"/>
                <a:cs typeface="Times New Roman" panose="02020603050405020304" pitchFamily="18" charset="0"/>
              </a:rPr>
              <a:t>alla  </a:t>
            </a:r>
            <a:r>
              <a:rPr lang="it-IT" b="1" dirty="0">
                <a:latin typeface="Times New Roman" panose="02020603050405020304" pitchFamily="18" charset="0"/>
                <a:cs typeface="Times New Roman" panose="02020603050405020304" pitchFamily="18" charset="0"/>
              </a:rPr>
              <a:t>informazione privata </a:t>
            </a:r>
            <a:r>
              <a:rPr lang="it-IT" dirty="0">
                <a:latin typeface="Times New Roman" panose="02020603050405020304" pitchFamily="18" charset="0"/>
                <a:cs typeface="Times New Roman" panose="02020603050405020304" pitchFamily="18" charset="0"/>
              </a:rPr>
              <a:t>nella </a:t>
            </a:r>
            <a:r>
              <a:rPr lang="it-IT" b="1" dirty="0">
                <a:latin typeface="Times New Roman" panose="02020603050405020304" pitchFamily="18" charset="0"/>
                <a:cs typeface="Times New Roman" panose="02020603050405020304" pitchFamily="18" charset="0"/>
              </a:rPr>
              <a:t>formazione delle aspettative </a:t>
            </a:r>
            <a:r>
              <a:rPr lang="it-IT" dirty="0">
                <a:latin typeface="Times New Roman" panose="02020603050405020304" pitchFamily="18" charset="0"/>
                <a:cs typeface="Times New Roman" panose="02020603050405020304" pitchFamily="18" charset="0"/>
              </a:rPr>
              <a:t>di guadagno futuro.</a:t>
            </a:r>
          </a:p>
          <a:p>
            <a:pPr algn="just"/>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1268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a/ac/Tulip_price_index1.svg/280px-Tulip_price_index1.svg.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06623" y="758952"/>
            <a:ext cx="9125712" cy="5797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4933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3511" y="423512"/>
            <a:ext cx="10077650" cy="6434488"/>
          </a:xfrm>
        </p:spPr>
      </p:pic>
    </p:spTree>
    <p:extLst>
      <p:ext uri="{BB962C8B-B14F-4D97-AF65-F5344CB8AC3E}">
        <p14:creationId xmlns:p14="http://schemas.microsoft.com/office/powerpoint/2010/main" val="22899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11166" y="298383"/>
            <a:ext cx="9211377" cy="6410425"/>
          </a:xfrm>
        </p:spPr>
      </p:pic>
    </p:spTree>
    <p:extLst>
      <p:ext uri="{BB962C8B-B14F-4D97-AF65-F5344CB8AC3E}">
        <p14:creationId xmlns:p14="http://schemas.microsoft.com/office/powerpoint/2010/main" val="1437797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19912" y="758952"/>
            <a:ext cx="10515600" cy="5907024"/>
          </a:xfrm>
        </p:spPr>
        <p:txBody>
          <a:bodyPr>
            <a:normAutofit/>
          </a:bodyPr>
          <a:lstStyle/>
          <a:p>
            <a:pPr algn="just"/>
            <a:r>
              <a:rPr lang="it-IT" sz="3200" dirty="0" smtClean="0">
                <a:latin typeface="Times New Roman" panose="02020603050405020304" pitchFamily="18" charset="0"/>
                <a:cs typeface="Times New Roman" panose="02020603050405020304" pitchFamily="18" charset="0"/>
              </a:rPr>
              <a:t>La </a:t>
            </a:r>
            <a:r>
              <a:rPr lang="it-IT" sz="3200" b="1" dirty="0" smtClean="0">
                <a:latin typeface="Times New Roman" panose="02020603050405020304" pitchFamily="18" charset="0"/>
                <a:cs typeface="Times New Roman" panose="02020603050405020304" pitchFamily="18" charset="0"/>
              </a:rPr>
              <a:t>crisi economico-finanziaria</a:t>
            </a:r>
            <a:r>
              <a:rPr lang="it-IT" sz="3200" dirty="0" smtClean="0">
                <a:latin typeface="Times New Roman" panose="02020603050405020304" pitchFamily="18" charset="0"/>
                <a:cs typeface="Times New Roman" panose="02020603050405020304" pitchFamily="18" charset="0"/>
              </a:rPr>
              <a:t>, iniziata negli USA ormai più di dieci anni fa e non ancora superata, ha spinto numerosi economisti  ad interrogarsi </a:t>
            </a:r>
            <a:r>
              <a:rPr lang="it-IT" sz="3200" b="1" dirty="0" smtClean="0">
                <a:latin typeface="Times New Roman" panose="02020603050405020304" pitchFamily="18" charset="0"/>
                <a:cs typeface="Times New Roman" panose="02020603050405020304" pitchFamily="18" charset="0"/>
              </a:rPr>
              <a:t>sull’effettiva </a:t>
            </a:r>
            <a:r>
              <a:rPr lang="it-IT" sz="3200" b="1" dirty="0">
                <a:latin typeface="Times New Roman" panose="02020603050405020304" pitchFamily="18" charset="0"/>
                <a:cs typeface="Times New Roman" panose="02020603050405020304" pitchFamily="18" charset="0"/>
              </a:rPr>
              <a:t>validità dei modelli esplicativi </a:t>
            </a:r>
            <a:r>
              <a:rPr lang="it-IT" sz="3200" b="1" dirty="0" smtClean="0">
                <a:latin typeface="Times New Roman" panose="02020603050405020304" pitchFamily="18" charset="0"/>
                <a:cs typeface="Times New Roman" panose="02020603050405020304" pitchFamily="18" charset="0"/>
              </a:rPr>
              <a:t>cosiddetti </a:t>
            </a:r>
            <a:r>
              <a:rPr lang="it-IT" sz="3200" b="1" i="1" dirty="0" err="1" smtClean="0">
                <a:latin typeface="Times New Roman" panose="02020603050405020304" pitchFamily="18" charset="0"/>
                <a:cs typeface="Times New Roman" panose="02020603050405020304" pitchFamily="18" charset="0"/>
              </a:rPr>
              <a:t>mainstream</a:t>
            </a:r>
            <a:r>
              <a:rPr lang="it-IT" sz="3200" b="1" i="1" dirty="0" smtClean="0">
                <a:latin typeface="Times New Roman" panose="02020603050405020304" pitchFamily="18" charset="0"/>
                <a:cs typeface="Times New Roman" panose="02020603050405020304" pitchFamily="18" charset="0"/>
              </a:rPr>
              <a:t> </a:t>
            </a:r>
            <a:r>
              <a:rPr lang="it-IT" sz="3200" dirty="0" smtClean="0">
                <a:latin typeface="Times New Roman" panose="02020603050405020304" pitchFamily="18" charset="0"/>
                <a:cs typeface="Times New Roman" panose="02020603050405020304" pitchFamily="18" charset="0"/>
              </a:rPr>
              <a:t>(</a:t>
            </a:r>
            <a:r>
              <a:rPr lang="it-IT" sz="3200" dirty="0" err="1" smtClean="0">
                <a:latin typeface="Times New Roman" panose="02020603050405020304" pitchFamily="18" charset="0"/>
                <a:cs typeface="Times New Roman" panose="02020603050405020304" pitchFamily="18" charset="0"/>
              </a:rPr>
              <a:t>cf</a:t>
            </a:r>
            <a:r>
              <a:rPr lang="it-IT" sz="3200" dirty="0" smtClean="0">
                <a:latin typeface="Times New Roman" panose="02020603050405020304" pitchFamily="18" charset="0"/>
                <a:cs typeface="Times New Roman" panose="02020603050405020304" pitchFamily="18" charset="0"/>
              </a:rPr>
              <a:t>. </a:t>
            </a:r>
            <a:r>
              <a:rPr lang="it-IT" sz="3200" dirty="0" err="1" smtClean="0">
                <a:latin typeface="Times New Roman" panose="02020603050405020304" pitchFamily="18" charset="0"/>
                <a:cs typeface="Times New Roman" panose="02020603050405020304" pitchFamily="18" charset="0"/>
              </a:rPr>
              <a:t>Kirman</a:t>
            </a:r>
            <a:r>
              <a:rPr lang="it-IT" sz="3200" dirty="0" smtClean="0">
                <a:latin typeface="Times New Roman" panose="02020603050405020304" pitchFamily="18" charset="0"/>
                <a:cs typeface="Times New Roman" panose="02020603050405020304" pitchFamily="18" charset="0"/>
              </a:rPr>
              <a:t>, 2011; Arthur, 2013; </a:t>
            </a:r>
            <a:r>
              <a:rPr lang="it-IT" sz="3200" dirty="0" err="1" smtClean="0">
                <a:latin typeface="Times New Roman" panose="02020603050405020304" pitchFamily="18" charset="0"/>
                <a:cs typeface="Times New Roman" panose="02020603050405020304" pitchFamily="18" charset="0"/>
              </a:rPr>
              <a:t>Stiglitz</a:t>
            </a:r>
            <a:r>
              <a:rPr lang="it-IT" sz="3200" dirty="0" smtClean="0">
                <a:latin typeface="Times New Roman" panose="02020603050405020304" pitchFamily="18" charset="0"/>
                <a:cs typeface="Times New Roman" panose="02020603050405020304" pitchFamily="18" charset="0"/>
              </a:rPr>
              <a:t>, 2016 &amp; Symposium ospitato dall’ Oxford </a:t>
            </a:r>
            <a:r>
              <a:rPr lang="it-IT" sz="3200" dirty="0" err="1" smtClean="0">
                <a:latin typeface="Times New Roman" panose="02020603050405020304" pitchFamily="18" charset="0"/>
                <a:cs typeface="Times New Roman" panose="02020603050405020304" pitchFamily="18" charset="0"/>
              </a:rPr>
              <a:t>Review</a:t>
            </a:r>
            <a:r>
              <a:rPr lang="it-IT" sz="3200" dirty="0" smtClean="0">
                <a:latin typeface="Times New Roman" panose="02020603050405020304" pitchFamily="18" charset="0"/>
                <a:cs typeface="Times New Roman" panose="02020603050405020304" pitchFamily="18" charset="0"/>
              </a:rPr>
              <a:t> of </a:t>
            </a:r>
            <a:r>
              <a:rPr lang="it-IT" sz="3200" dirty="0" err="1" smtClean="0">
                <a:latin typeface="Times New Roman" panose="02020603050405020304" pitchFamily="18" charset="0"/>
                <a:cs typeface="Times New Roman" panose="02020603050405020304" pitchFamily="18" charset="0"/>
              </a:rPr>
              <a:t>Economic</a:t>
            </a:r>
            <a:r>
              <a:rPr lang="it-IT" sz="3200" dirty="0" smtClean="0">
                <a:latin typeface="Times New Roman" panose="02020603050405020304" pitchFamily="18" charset="0"/>
                <a:cs typeface="Times New Roman" panose="02020603050405020304" pitchFamily="18" charset="0"/>
              </a:rPr>
              <a:t> Policy, vol. 34, 2018).</a:t>
            </a:r>
          </a:p>
          <a:p>
            <a:pPr marL="0" indent="0" algn="just">
              <a:buNone/>
            </a:pPr>
            <a:endParaRPr lang="it-IT" sz="3200" dirty="0" smtClean="0">
              <a:latin typeface="Times New Roman" panose="02020603050405020304" pitchFamily="18" charset="0"/>
              <a:cs typeface="Times New Roman" panose="02020603050405020304" pitchFamily="18" charset="0"/>
            </a:endParaRPr>
          </a:p>
          <a:p>
            <a:pPr marL="0" indent="0" algn="just">
              <a:buNone/>
            </a:pPr>
            <a:r>
              <a:rPr lang="it-IT" sz="3200" dirty="0" smtClean="0">
                <a:latin typeface="Times New Roman" panose="02020603050405020304" pitchFamily="18" charset="0"/>
                <a:cs typeface="Times New Roman" panose="02020603050405020304" pitchFamily="18" charset="0"/>
              </a:rPr>
              <a:t>- </a:t>
            </a:r>
            <a:r>
              <a:rPr lang="it-IT" sz="3200" b="1" dirty="0" smtClean="0">
                <a:latin typeface="Times New Roman" panose="02020603050405020304" pitchFamily="18" charset="0"/>
                <a:cs typeface="Times New Roman" panose="02020603050405020304" pitchFamily="18" charset="0"/>
              </a:rPr>
              <a:t>Il dibattito interno alla disciplina </a:t>
            </a:r>
            <a:r>
              <a:rPr lang="it-IT" sz="3200" dirty="0" smtClean="0">
                <a:latin typeface="Times New Roman" panose="02020603050405020304" pitchFamily="18" charset="0"/>
                <a:cs typeface="Times New Roman" panose="02020603050405020304" pitchFamily="18" charset="0"/>
              </a:rPr>
              <a:t>è quindi continuo e vitale, sempre che si creda che </a:t>
            </a:r>
            <a:r>
              <a:rPr lang="it-IT" sz="3200" b="1" dirty="0" smtClean="0">
                <a:latin typeface="Times New Roman" panose="02020603050405020304" pitchFamily="18" charset="0"/>
                <a:cs typeface="Times New Roman" panose="02020603050405020304" pitchFamily="18" charset="0"/>
              </a:rPr>
              <a:t>l’economia politica progredisca grazie al confronto, e al contrasto, </a:t>
            </a:r>
            <a:r>
              <a:rPr lang="it-IT" sz="3200" b="1" i="1" dirty="0" smtClean="0">
                <a:latin typeface="Times New Roman" panose="02020603050405020304" pitchFamily="18" charset="0"/>
                <a:cs typeface="Times New Roman" panose="02020603050405020304" pitchFamily="18" charset="0"/>
              </a:rPr>
              <a:t>«competitivo» </a:t>
            </a:r>
            <a:r>
              <a:rPr lang="it-IT" sz="3200" b="1" dirty="0" smtClean="0">
                <a:latin typeface="Times New Roman" panose="02020603050405020304" pitchFamily="18" charset="0"/>
                <a:cs typeface="Times New Roman" panose="02020603050405020304" pitchFamily="18" charset="0"/>
              </a:rPr>
              <a:t>tra scuole di pensiero alternative e non sia solo il risultato di un processo «</a:t>
            </a:r>
            <a:r>
              <a:rPr lang="it-IT" sz="3200" b="1" i="1" dirty="0" smtClean="0">
                <a:latin typeface="Times New Roman" panose="02020603050405020304" pitchFamily="18" charset="0"/>
                <a:cs typeface="Times New Roman" panose="02020603050405020304" pitchFamily="18" charset="0"/>
              </a:rPr>
              <a:t>cumulativo» </a:t>
            </a:r>
            <a:r>
              <a:rPr lang="it-IT" sz="3200" b="1" dirty="0" smtClean="0">
                <a:latin typeface="Times New Roman" panose="02020603050405020304" pitchFamily="18" charset="0"/>
                <a:cs typeface="Times New Roman" panose="02020603050405020304" pitchFamily="18" charset="0"/>
              </a:rPr>
              <a:t>di conoscenze scientifiche</a:t>
            </a:r>
            <a:r>
              <a:rPr lang="it-IT" sz="32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6703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25552" y="182880"/>
            <a:ext cx="10515600" cy="6458343"/>
          </a:xfrm>
        </p:spPr>
        <p:txBody>
          <a:bodyPr>
            <a:normAutofit fontScale="92500" lnSpcReduction="10000"/>
          </a:bodyPr>
          <a:lstStyle/>
          <a:p>
            <a:pPr algn="just"/>
            <a:r>
              <a:rPr lang="it-IT" dirty="0" smtClean="0">
                <a:latin typeface="Times New Roman" panose="02020603050405020304" pitchFamily="18" charset="0"/>
                <a:cs typeface="Times New Roman" panose="02020603050405020304" pitchFamily="18" charset="0"/>
              </a:rPr>
              <a:t>Dal </a:t>
            </a:r>
            <a:r>
              <a:rPr lang="it-IT" b="1" dirty="0" smtClean="0">
                <a:latin typeface="Times New Roman" panose="02020603050405020304" pitchFamily="18" charset="0"/>
                <a:cs typeface="Times New Roman" panose="02020603050405020304" pitchFamily="18" charset="0"/>
              </a:rPr>
              <a:t>punto di vista metodologico </a:t>
            </a:r>
            <a:r>
              <a:rPr lang="it-IT" dirty="0" smtClean="0">
                <a:latin typeface="Times New Roman" panose="02020603050405020304" pitchFamily="18" charset="0"/>
                <a:cs typeface="Times New Roman" panose="02020603050405020304" pitchFamily="18" charset="0"/>
              </a:rPr>
              <a:t>l’approccio </a:t>
            </a:r>
            <a:r>
              <a:rPr lang="it-IT" i="1" dirty="0" err="1" smtClean="0">
                <a:latin typeface="Times New Roman" panose="02020603050405020304" pitchFamily="18" charset="0"/>
                <a:cs typeface="Times New Roman" panose="02020603050405020304" pitchFamily="18" charset="0"/>
              </a:rPr>
              <a:t>mainstream</a:t>
            </a:r>
            <a:r>
              <a:rPr lang="it-IT" i="1"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mostra infatti il fianco</a:t>
            </a:r>
            <a:r>
              <a:rPr lang="it-IT" dirty="0" smtClean="0">
                <a:latin typeface="Times New Roman" panose="02020603050405020304" pitchFamily="18" charset="0"/>
                <a:cs typeface="Times New Roman" panose="02020603050405020304" pitchFamily="18" charset="0"/>
              </a:rPr>
              <a:t> a </a:t>
            </a:r>
            <a:r>
              <a:rPr lang="it-IT" b="1" dirty="0" smtClean="0">
                <a:latin typeface="Times New Roman" panose="02020603050405020304" pitchFamily="18" charset="0"/>
                <a:cs typeface="Times New Roman" panose="02020603050405020304" pitchFamily="18" charset="0"/>
              </a:rPr>
              <a:t>due problemi epistemologici</a:t>
            </a:r>
            <a:r>
              <a:rPr lang="it-IT" dirty="0" smtClean="0">
                <a:latin typeface="Times New Roman" panose="02020603050405020304" pitchFamily="18" charset="0"/>
                <a:cs typeface="Times New Roman" panose="02020603050405020304" pitchFamily="18" charset="0"/>
              </a:rPr>
              <a:t>: </a:t>
            </a:r>
          </a:p>
          <a:p>
            <a:pPr marL="0" indent="0" algn="just">
              <a:buNone/>
            </a:pPr>
            <a:endParaRPr lang="it-IT" dirty="0" smtClean="0">
              <a:latin typeface="Times New Roman" panose="02020603050405020304" pitchFamily="18" charset="0"/>
              <a:cs typeface="Times New Roman" panose="02020603050405020304" pitchFamily="18" charset="0"/>
            </a:endParaRPr>
          </a:p>
          <a:p>
            <a:pPr algn="just"/>
            <a:r>
              <a:rPr lang="it-IT" b="1" dirty="0" smtClean="0">
                <a:latin typeface="Times New Roman" panose="02020603050405020304" pitchFamily="18" charset="0"/>
                <a:cs typeface="Times New Roman" panose="02020603050405020304" pitchFamily="18" charset="0"/>
              </a:rPr>
              <a:t>il riduzionismo </a:t>
            </a:r>
            <a:r>
              <a:rPr lang="it-IT" dirty="0" smtClean="0">
                <a:latin typeface="Times New Roman" panose="02020603050405020304" pitchFamily="18" charset="0"/>
                <a:cs typeface="Times New Roman" panose="02020603050405020304" pitchFamily="18" charset="0"/>
              </a:rPr>
              <a:t>(</a:t>
            </a:r>
            <a:r>
              <a:rPr lang="it-IT" sz="2000" dirty="0" smtClean="0">
                <a:latin typeface="Times New Roman" panose="02020603050405020304" pitchFamily="18" charset="0"/>
                <a:cs typeface="Times New Roman" panose="02020603050405020304" pitchFamily="18" charset="0"/>
              </a:rPr>
              <a:t>il sistema macroeconomico </a:t>
            </a:r>
            <a:r>
              <a:rPr lang="it-IT" sz="2000" dirty="0">
                <a:latin typeface="Times New Roman" panose="02020603050405020304" pitchFamily="18" charset="0"/>
                <a:cs typeface="Times New Roman" panose="02020603050405020304" pitchFamily="18" charset="0"/>
              </a:rPr>
              <a:t>non è</a:t>
            </a:r>
            <a:r>
              <a:rPr lang="it-IT" sz="2000" dirty="0" smtClean="0">
                <a:latin typeface="Times New Roman" panose="02020603050405020304" pitchFamily="18" charset="0"/>
                <a:cs typeface="Times New Roman" panose="02020603050405020304" pitchFamily="18" charset="0"/>
              </a:rPr>
              <a:t> altro </a:t>
            </a:r>
            <a:r>
              <a:rPr lang="it-IT" sz="2000" dirty="0">
                <a:latin typeface="Times New Roman" panose="02020603050405020304" pitchFamily="18" charset="0"/>
                <a:cs typeface="Times New Roman" panose="02020603050405020304" pitchFamily="18" charset="0"/>
              </a:rPr>
              <a:t>che la somma </a:t>
            </a:r>
            <a:r>
              <a:rPr lang="it-IT" sz="2000" dirty="0" smtClean="0">
                <a:latin typeface="Times New Roman" panose="02020603050405020304" pitchFamily="18" charset="0"/>
                <a:cs typeface="Times New Roman" panose="02020603050405020304" pitchFamily="18" charset="0"/>
              </a:rPr>
              <a:t>dei comportamenti dei singoli operatori (</a:t>
            </a:r>
            <a:r>
              <a:rPr lang="it-IT" sz="2000" dirty="0" err="1" smtClean="0">
                <a:latin typeface="Times New Roman" panose="02020603050405020304" pitchFamily="18" charset="0"/>
                <a:cs typeface="Times New Roman" panose="02020603050405020304" pitchFamily="18" charset="0"/>
              </a:rPr>
              <a:t>i.e</a:t>
            </a:r>
            <a:r>
              <a:rPr lang="it-IT" sz="2000" dirty="0" smtClean="0">
                <a:latin typeface="Times New Roman" panose="02020603050405020304" pitchFamily="18" charset="0"/>
                <a:cs typeface="Times New Roman" panose="02020603050405020304" pitchFamily="18" charset="0"/>
              </a:rPr>
              <a:t> consumatore, imprenditore, investitore ecc. «</a:t>
            </a:r>
            <a:r>
              <a:rPr lang="it-IT" sz="2000" i="1" dirty="0" smtClean="0">
                <a:latin typeface="Times New Roman" panose="02020603050405020304" pitchFamily="18" charset="0"/>
                <a:cs typeface="Times New Roman" panose="02020603050405020304" pitchFamily="18" charset="0"/>
              </a:rPr>
              <a:t>agente rappresentativo</a:t>
            </a:r>
            <a:r>
              <a:rPr lang="it-IT" sz="2000" dirty="0" smtClean="0">
                <a:latin typeface="Times New Roman" panose="02020603050405020304" pitchFamily="18" charset="0"/>
                <a:cs typeface="Times New Roman" panose="02020603050405020304" pitchFamily="18" charset="0"/>
              </a:rPr>
              <a:t>» ) che costituiscono le </a:t>
            </a:r>
            <a:r>
              <a:rPr lang="it-IT" sz="2000" dirty="0">
                <a:latin typeface="Times New Roman" panose="02020603050405020304" pitchFamily="18" charset="0"/>
                <a:cs typeface="Times New Roman" panose="02020603050405020304" pitchFamily="18" charset="0"/>
              </a:rPr>
              <a:t>sue </a:t>
            </a:r>
            <a:r>
              <a:rPr lang="it-IT" sz="2000" dirty="0" smtClean="0">
                <a:latin typeface="Times New Roman" panose="02020603050405020304" pitchFamily="18" charset="0"/>
                <a:cs typeface="Times New Roman" panose="02020603050405020304" pitchFamily="18" charset="0"/>
              </a:rPr>
              <a:t>«parti», </a:t>
            </a:r>
            <a:r>
              <a:rPr lang="it-IT" sz="2000" dirty="0">
                <a:latin typeface="Times New Roman" panose="02020603050405020304" pitchFamily="18" charset="0"/>
                <a:cs typeface="Times New Roman" panose="02020603050405020304" pitchFamily="18" charset="0"/>
              </a:rPr>
              <a:t>per cui si può dar ragione del sistema </a:t>
            </a:r>
            <a:r>
              <a:rPr lang="it-IT" sz="2000" dirty="0" smtClean="0">
                <a:latin typeface="Times New Roman" panose="02020603050405020304" pitchFamily="18" charset="0"/>
                <a:cs typeface="Times New Roman" panose="02020603050405020304" pitchFamily="18" charset="0"/>
              </a:rPr>
              <a:t>aggregando ‘semplicemente’ i </a:t>
            </a:r>
            <a:r>
              <a:rPr lang="it-IT" sz="2000" dirty="0">
                <a:latin typeface="Times New Roman" panose="02020603050405020304" pitchFamily="18" charset="0"/>
                <a:cs typeface="Times New Roman" panose="02020603050405020304" pitchFamily="18" charset="0"/>
              </a:rPr>
              <a:t>singoli </a:t>
            </a:r>
            <a:r>
              <a:rPr lang="it-IT" sz="2000" dirty="0" smtClean="0">
                <a:latin typeface="Times New Roman" panose="02020603050405020304" pitchFamily="18" charset="0"/>
                <a:cs typeface="Times New Roman" panose="02020603050405020304" pitchFamily="18" charset="0"/>
              </a:rPr>
              <a:t>costituenti</a:t>
            </a:r>
            <a:r>
              <a:rPr lang="it-IT" dirty="0" smtClean="0">
                <a:latin typeface="Times New Roman" panose="02020603050405020304" pitchFamily="18" charset="0"/>
                <a:cs typeface="Times New Roman" panose="02020603050405020304" pitchFamily="18" charset="0"/>
              </a:rPr>
              <a:t>).   </a:t>
            </a:r>
          </a:p>
          <a:p>
            <a:pPr marL="0" indent="0" algn="just">
              <a:buNone/>
            </a:pPr>
            <a:r>
              <a:rPr lang="it-IT" b="1" dirty="0" smtClean="0">
                <a:latin typeface="Times New Roman" panose="02020603050405020304" pitchFamily="18" charset="0"/>
                <a:cs typeface="Times New Roman" panose="02020603050405020304" pitchFamily="18" charset="0"/>
              </a:rPr>
              <a:t>J.M. Keynes e la «fallacia di composizione»</a:t>
            </a:r>
          </a:p>
          <a:p>
            <a:pPr marL="0" indent="0" algn="just">
              <a:buNone/>
            </a:pPr>
            <a:endParaRPr lang="it-IT" b="1" dirty="0">
              <a:latin typeface="Times New Roman" panose="02020603050405020304" pitchFamily="18" charset="0"/>
              <a:cs typeface="Times New Roman" panose="02020603050405020304" pitchFamily="18" charset="0"/>
            </a:endParaRPr>
          </a:p>
          <a:p>
            <a:pPr algn="just"/>
            <a:r>
              <a:rPr lang="it-IT" b="1" dirty="0" smtClean="0">
                <a:latin typeface="Times New Roman" panose="02020603050405020304" pitchFamily="18" charset="0"/>
                <a:cs typeface="Times New Roman" panose="02020603050405020304" pitchFamily="18" charset="0"/>
              </a:rPr>
              <a:t>il determinismo meccanicistico </a:t>
            </a:r>
            <a:r>
              <a:rPr lang="it-IT" dirty="0" smtClean="0">
                <a:latin typeface="Times New Roman" panose="02020603050405020304" pitchFamily="18" charset="0"/>
                <a:cs typeface="Times New Roman" panose="02020603050405020304" pitchFamily="18" charset="0"/>
              </a:rPr>
              <a:t>(</a:t>
            </a:r>
            <a:r>
              <a:rPr lang="it-IT" sz="2000" dirty="0">
                <a:latin typeface="Times New Roman" panose="02020603050405020304" pitchFamily="18" charset="0"/>
                <a:cs typeface="Times New Roman" panose="02020603050405020304" pitchFamily="18" charset="0"/>
              </a:rPr>
              <a:t>i</a:t>
            </a:r>
            <a:r>
              <a:rPr lang="it-IT" sz="2000" dirty="0" smtClean="0">
                <a:latin typeface="Times New Roman" panose="02020603050405020304" pitchFamily="18" charset="0"/>
                <a:cs typeface="Times New Roman" panose="02020603050405020304" pitchFamily="18" charset="0"/>
              </a:rPr>
              <a:t>n fisica principio </a:t>
            </a:r>
            <a:r>
              <a:rPr lang="it-IT" sz="2000" dirty="0">
                <a:latin typeface="Times New Roman" panose="02020603050405020304" pitchFamily="18" charset="0"/>
                <a:cs typeface="Times New Roman" panose="02020603050405020304" pitchFamily="18" charset="0"/>
              </a:rPr>
              <a:t>secondo il </a:t>
            </a:r>
            <a:r>
              <a:rPr lang="it-IT" sz="2000" dirty="0" smtClean="0">
                <a:latin typeface="Times New Roman" panose="02020603050405020304" pitchFamily="18" charset="0"/>
                <a:cs typeface="Times New Roman" panose="02020603050405020304" pitchFamily="18" charset="0"/>
              </a:rPr>
              <a:t>quale, </a:t>
            </a:r>
            <a:r>
              <a:rPr lang="it-IT" sz="2000" dirty="0">
                <a:latin typeface="Times New Roman" panose="02020603050405020304" pitchFamily="18" charset="0"/>
                <a:cs typeface="Times New Roman" panose="02020603050405020304" pitchFamily="18" charset="0"/>
              </a:rPr>
              <a:t>in base alla formulazione matematica della meccanica classica, l'evoluzione temporale di un sistema è completamente </a:t>
            </a:r>
            <a:r>
              <a:rPr lang="it-IT" sz="2000" dirty="0" smtClean="0">
                <a:latin typeface="Times New Roman" panose="02020603050405020304" pitchFamily="18" charset="0"/>
                <a:cs typeface="Times New Roman" panose="02020603050405020304" pitchFamily="18" charset="0"/>
              </a:rPr>
              <a:t>determinata. Tradotto in termini economici </a:t>
            </a:r>
            <a:r>
              <a:rPr lang="it-IT" sz="2000" b="1" dirty="0" smtClean="0">
                <a:latin typeface="Times New Roman" panose="02020603050405020304" pitchFamily="18" charset="0"/>
                <a:cs typeface="Times New Roman" panose="02020603050405020304" pitchFamily="18" charset="0"/>
              </a:rPr>
              <a:t>il comportamento razionale e massimizzante dei singoli operatori economici</a:t>
            </a:r>
            <a:r>
              <a:rPr lang="it-IT" sz="2000" dirty="0" smtClean="0">
                <a:latin typeface="Times New Roman" panose="02020603050405020304" pitchFamily="18" charset="0"/>
                <a:cs typeface="Times New Roman" panose="02020603050405020304" pitchFamily="18" charset="0"/>
              </a:rPr>
              <a:t> è tale da spingere </a:t>
            </a:r>
            <a:r>
              <a:rPr lang="it-IT" sz="2000" i="1" dirty="0" smtClean="0">
                <a:latin typeface="Times New Roman" panose="02020603050405020304" pitchFamily="18" charset="0"/>
                <a:cs typeface="Times New Roman" panose="02020603050405020304" pitchFamily="18" charset="0"/>
              </a:rPr>
              <a:t>sempre </a:t>
            </a:r>
            <a:r>
              <a:rPr lang="it-IT" sz="2000" dirty="0" smtClean="0">
                <a:latin typeface="Times New Roman" panose="02020603050405020304" pitchFamily="18" charset="0"/>
                <a:cs typeface="Times New Roman" panose="02020603050405020304" pitchFamily="18" charset="0"/>
              </a:rPr>
              <a:t>verso l’equilibrio: i.e. i mercati presentano, in assenza di imperfezioni, la tendenza ad </a:t>
            </a:r>
            <a:r>
              <a:rPr lang="it-IT" sz="2000" b="1" i="1" dirty="0" smtClean="0">
                <a:latin typeface="Times New Roman" panose="02020603050405020304" pitchFamily="18" charset="0"/>
                <a:cs typeface="Times New Roman" panose="02020603050405020304" pitchFamily="18" charset="0"/>
              </a:rPr>
              <a:t>auto-equilibrarsi</a:t>
            </a:r>
            <a:r>
              <a:rPr lang="it-IT" sz="2000" dirty="0" smtClean="0">
                <a:latin typeface="Times New Roman" panose="02020603050405020304" pitchFamily="18" charset="0"/>
                <a:cs typeface="Times New Roman" panose="02020603050405020304" pitchFamily="18" charset="0"/>
              </a:rPr>
              <a:t>) </a:t>
            </a:r>
          </a:p>
          <a:p>
            <a:pPr marL="0" indent="0" algn="just">
              <a:buNone/>
            </a:pPr>
            <a:r>
              <a:rPr lang="it-IT" b="1" dirty="0" smtClean="0">
                <a:latin typeface="Times New Roman" panose="02020603050405020304" pitchFamily="18" charset="0"/>
                <a:cs typeface="Times New Roman" panose="02020603050405020304" pitchFamily="18" charset="0"/>
              </a:rPr>
              <a:t>Ancora J.M</a:t>
            </a:r>
            <a:r>
              <a:rPr lang="it-IT" b="1" dirty="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Keynes, </a:t>
            </a:r>
            <a:r>
              <a:rPr lang="it-IT" dirty="0">
                <a:latin typeface="Times New Roman" panose="02020603050405020304" pitchFamily="18" charset="0"/>
                <a:cs typeface="Times New Roman" panose="02020603050405020304" pitchFamily="18" charset="0"/>
              </a:rPr>
              <a:t>a tale </a:t>
            </a:r>
            <a:r>
              <a:rPr lang="it-IT" dirty="0" smtClean="0">
                <a:latin typeface="Times New Roman" panose="02020603050405020304" pitchFamily="18" charset="0"/>
                <a:cs typeface="Times New Roman" panose="02020603050405020304" pitchFamily="18" charset="0"/>
              </a:rPr>
              <a:t>proposito, </a:t>
            </a:r>
            <a:r>
              <a:rPr lang="it-IT" dirty="0">
                <a:latin typeface="Times New Roman" panose="02020603050405020304" pitchFamily="18" charset="0"/>
                <a:cs typeface="Times New Roman" panose="02020603050405020304" pitchFamily="18" charset="0"/>
              </a:rPr>
              <a:t>richiama l’episodio che si dice abbia dato origine alla scoperta di Newton, mentre osservava una mela cadere dall’albero, per </a:t>
            </a:r>
            <a:r>
              <a:rPr lang="it-IT" b="1" dirty="0">
                <a:latin typeface="Times New Roman" panose="02020603050405020304" pitchFamily="18" charset="0"/>
                <a:cs typeface="Times New Roman" panose="02020603050405020304" pitchFamily="18" charset="0"/>
              </a:rPr>
              <a:t>mostrare le domande che l’economista </a:t>
            </a:r>
            <a:r>
              <a:rPr lang="it-IT" b="1" dirty="0" smtClean="0">
                <a:latin typeface="Times New Roman" panose="02020603050405020304" pitchFamily="18" charset="0"/>
                <a:cs typeface="Times New Roman" panose="02020603050405020304" pitchFamily="18" charset="0"/>
              </a:rPr>
              <a:t>si dovrebbe fare</a:t>
            </a:r>
            <a:r>
              <a:rPr lang="it-IT" dirty="0" smtClean="0">
                <a:latin typeface="Times New Roman" panose="02020603050405020304" pitchFamily="18" charset="0"/>
                <a:cs typeface="Times New Roman" panose="02020603050405020304" pitchFamily="18" charset="0"/>
              </a:rPr>
              <a:t> quando studia il </a:t>
            </a:r>
            <a:r>
              <a:rPr lang="it-IT" b="1" dirty="0" smtClean="0">
                <a:latin typeface="Times New Roman" panose="02020603050405020304" pitchFamily="18" charset="0"/>
                <a:cs typeface="Times New Roman" panose="02020603050405020304" pitchFamily="18" charset="0"/>
              </a:rPr>
              <a:t>comportamento dei fenomeni economici</a:t>
            </a:r>
            <a:r>
              <a:rPr lang="it-IT" dirty="0" smtClean="0">
                <a:latin typeface="Times New Roman" panose="02020603050405020304" pitchFamily="18" charset="0"/>
                <a:cs typeface="Times New Roman" panose="02020603050405020304" pitchFamily="18" charset="0"/>
              </a:rPr>
              <a:t>. </a:t>
            </a:r>
            <a:endParaRPr lang="it-IT" dirty="0">
              <a:latin typeface="Times New Roman" panose="02020603050405020304" pitchFamily="18" charset="0"/>
              <a:cs typeface="Times New Roman" panose="02020603050405020304" pitchFamily="18" charset="0"/>
            </a:endParaRPr>
          </a:p>
          <a:p>
            <a:pPr marL="0" indent="0" algn="just">
              <a:buNone/>
            </a:pPr>
            <a:endParaRPr lang="it-IT"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68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56615"/>
            <a:ext cx="10515600" cy="6367457"/>
          </a:xfrm>
        </p:spPr>
        <p:txBody>
          <a:bodyPr>
            <a:normAutofit fontScale="92500" lnSpcReduction="20000"/>
          </a:bodyPr>
          <a:lstStyle/>
          <a:p>
            <a:pPr algn="just"/>
            <a:r>
              <a:rPr lang="it-IT" b="1" dirty="0" smtClean="0">
                <a:latin typeface="Times New Roman" panose="02020603050405020304" pitchFamily="18" charset="0"/>
                <a:cs typeface="Times New Roman" panose="02020603050405020304" pitchFamily="18" charset="0"/>
              </a:rPr>
              <a:t>Chiedersi cioè</a:t>
            </a:r>
            <a:r>
              <a:rPr lang="it-IT" dirty="0" smtClean="0">
                <a:latin typeface="Times New Roman" panose="02020603050405020304" pitchFamily="18" charset="0"/>
                <a:cs typeface="Times New Roman" panose="02020603050405020304" pitchFamily="18" charset="0"/>
              </a:rPr>
              <a:t>: </a:t>
            </a:r>
          </a:p>
          <a:p>
            <a:pPr marL="0" indent="0" algn="just">
              <a:buNone/>
            </a:pPr>
            <a:r>
              <a:rPr lang="it-IT" b="1" dirty="0" smtClean="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se la caduta a terra della mela dipende dai motivi della mela, se alla mela conviene o meno cadere e se la terra vuole davvero che la mela cada, e se la mela calcoli bene o male quanto lontana è dal centro della terra” (Keynes, 1973b, p. 300). </a:t>
            </a:r>
            <a:endParaRPr lang="it-IT" b="1" dirty="0" smtClean="0">
              <a:latin typeface="Times New Roman" panose="02020603050405020304" pitchFamily="18" charset="0"/>
              <a:cs typeface="Times New Roman" panose="02020603050405020304" pitchFamily="18" charset="0"/>
            </a:endParaRPr>
          </a:p>
          <a:p>
            <a:pPr marL="0" indent="0" algn="just">
              <a:buNone/>
            </a:pPr>
            <a:r>
              <a:rPr lang="it-IT" b="1" dirty="0" smtClean="0">
                <a:latin typeface="Times New Roman" panose="02020603050405020304" pitchFamily="18" charset="0"/>
                <a:cs typeface="Times New Roman" panose="02020603050405020304" pitchFamily="18" charset="0"/>
              </a:rPr>
              <a:t>- L’economia </a:t>
            </a:r>
            <a:r>
              <a:rPr lang="it-IT" b="1" dirty="0">
                <a:latin typeface="Times New Roman" panose="02020603050405020304" pitchFamily="18" charset="0"/>
                <a:cs typeface="Times New Roman" panose="02020603050405020304" pitchFamily="18" charset="0"/>
              </a:rPr>
              <a:t>– spiega </a:t>
            </a:r>
            <a:r>
              <a:rPr lang="it-IT" b="1" dirty="0" smtClean="0">
                <a:latin typeface="Times New Roman" panose="02020603050405020304" pitchFamily="18" charset="0"/>
                <a:cs typeface="Times New Roman" panose="02020603050405020304" pitchFamily="18" charset="0"/>
              </a:rPr>
              <a:t>ancora Keynes </a:t>
            </a:r>
            <a:r>
              <a:rPr lang="it-IT" b="1" dirty="0">
                <a:latin typeface="Times New Roman" panose="02020603050405020304" pitchFamily="18" charset="0"/>
                <a:cs typeface="Times New Roman" panose="02020603050405020304" pitchFamily="18" charset="0"/>
              </a:rPr>
              <a:t>– “ha che fare con l'introspezione e con i valori [...], con le motivazioni, le aspettative e l'incertezza psicologica” (ibid.), un ambito di riferimento che non è “né costante né omogeneo</a:t>
            </a:r>
            <a:r>
              <a:rPr lang="it-IT" dirty="0">
                <a:latin typeface="Times New Roman" panose="02020603050405020304" pitchFamily="18" charset="0"/>
                <a:cs typeface="Times New Roman" panose="02020603050405020304" pitchFamily="18" charset="0"/>
              </a:rPr>
              <a:t>”. </a:t>
            </a:r>
            <a:endParaRPr lang="it-IT" dirty="0" smtClean="0">
              <a:latin typeface="Times New Roman" panose="02020603050405020304" pitchFamily="18" charset="0"/>
              <a:cs typeface="Times New Roman" panose="02020603050405020304" pitchFamily="18" charset="0"/>
            </a:endParaRPr>
          </a:p>
          <a:p>
            <a:pPr marL="0" indent="0" algn="just">
              <a:buNone/>
            </a:pPr>
            <a:endParaRPr lang="it-IT" dirty="0" smtClean="0">
              <a:latin typeface="Times New Roman" panose="02020603050405020304" pitchFamily="18" charset="0"/>
              <a:cs typeface="Times New Roman" panose="02020603050405020304" pitchFamily="18" charset="0"/>
            </a:endParaRPr>
          </a:p>
          <a:p>
            <a:pPr marL="0" indent="0" algn="just">
              <a:buNone/>
            </a:pPr>
            <a:r>
              <a:rPr lang="it-IT" dirty="0">
                <a:latin typeface="Times New Roman" panose="02020603050405020304" pitchFamily="18" charset="0"/>
                <a:cs typeface="Times New Roman" panose="02020603050405020304" pitchFamily="18" charset="0"/>
              </a:rPr>
              <a:t>Non può esserci </a:t>
            </a:r>
            <a:r>
              <a:rPr lang="it-IT" dirty="0" smtClean="0">
                <a:latin typeface="Times New Roman" panose="02020603050405020304" pitchFamily="18" charset="0"/>
                <a:cs typeface="Times New Roman" panose="02020603050405020304" pitchFamily="18" charset="0"/>
              </a:rPr>
              <a:t>quindi analogia </a:t>
            </a:r>
            <a:r>
              <a:rPr lang="it-IT" dirty="0">
                <a:latin typeface="Times New Roman" panose="02020603050405020304" pitchFamily="18" charset="0"/>
                <a:cs typeface="Times New Roman" panose="02020603050405020304" pitchFamily="18" charset="0"/>
              </a:rPr>
              <a:t>con le scienze fisiche, perché mentre lo scopo della fisica è </a:t>
            </a:r>
            <a:r>
              <a:rPr lang="it-IT" b="1" dirty="0">
                <a:latin typeface="Times New Roman" panose="02020603050405020304" pitchFamily="18" charset="0"/>
                <a:cs typeface="Times New Roman" panose="02020603050405020304" pitchFamily="18" charset="0"/>
              </a:rPr>
              <a:t>di scoprire regolarità </a:t>
            </a:r>
            <a:r>
              <a:rPr lang="it-IT" dirty="0">
                <a:latin typeface="Times New Roman" panose="02020603050405020304" pitchFamily="18" charset="0"/>
                <a:cs typeface="Times New Roman" panose="02020603050405020304" pitchFamily="18" charset="0"/>
              </a:rPr>
              <a:t>da cui derivare </a:t>
            </a:r>
            <a:r>
              <a:rPr lang="it-IT" b="1" dirty="0">
                <a:latin typeface="Times New Roman" panose="02020603050405020304" pitchFamily="18" charset="0"/>
                <a:cs typeface="Times New Roman" panose="02020603050405020304" pitchFamily="18" charset="0"/>
              </a:rPr>
              <a:t>leggi generali</a:t>
            </a:r>
            <a:r>
              <a:rPr lang="it-IT" dirty="0">
                <a:latin typeface="Times New Roman" panose="02020603050405020304" pitchFamily="18" charset="0"/>
                <a:cs typeface="Times New Roman" panose="02020603050405020304" pitchFamily="18" charset="0"/>
              </a:rPr>
              <a:t>, </a:t>
            </a:r>
            <a:r>
              <a:rPr lang="it-IT" b="1" dirty="0">
                <a:latin typeface="Times New Roman" panose="02020603050405020304" pitchFamily="18" charset="0"/>
                <a:cs typeface="Times New Roman" panose="02020603050405020304" pitchFamily="18" charset="0"/>
              </a:rPr>
              <a:t>quello dell'economia è spiegare decisioni prese in un contesto di incertezza, da </a:t>
            </a:r>
            <a:r>
              <a:rPr lang="it-IT" b="1" i="1" dirty="0">
                <a:latin typeface="Times New Roman" panose="02020603050405020304" pitchFamily="18" charset="0"/>
                <a:cs typeface="Times New Roman" panose="02020603050405020304" pitchFamily="18" charset="0"/>
              </a:rPr>
              <a:t>agenti eterogeni </a:t>
            </a:r>
            <a:r>
              <a:rPr lang="it-IT" b="1" dirty="0">
                <a:latin typeface="Times New Roman" panose="02020603050405020304" pitchFamily="18" charset="0"/>
                <a:cs typeface="Times New Roman" panose="02020603050405020304" pitchFamily="18" charset="0"/>
              </a:rPr>
              <a:t>che </a:t>
            </a:r>
            <a:r>
              <a:rPr lang="it-IT" b="1" i="1" dirty="0">
                <a:latin typeface="Times New Roman" panose="02020603050405020304" pitchFamily="18" charset="0"/>
                <a:cs typeface="Times New Roman" panose="02020603050405020304" pitchFamily="18" charset="0"/>
              </a:rPr>
              <a:t>interagiscono</a:t>
            </a:r>
            <a:r>
              <a:rPr lang="it-IT" b="1" dirty="0">
                <a:latin typeface="Times New Roman" panose="02020603050405020304" pitchFamily="18" charset="0"/>
                <a:cs typeface="Times New Roman" panose="02020603050405020304" pitchFamily="18" charset="0"/>
              </a:rPr>
              <a:t> tra loro sulla </a:t>
            </a:r>
            <a:r>
              <a:rPr lang="it-IT" b="1" i="1" dirty="0">
                <a:latin typeface="Times New Roman" panose="02020603050405020304" pitchFamily="18" charset="0"/>
                <a:cs typeface="Times New Roman" panose="02020603050405020304" pitchFamily="18" charset="0"/>
              </a:rPr>
              <a:t>base di gradi diversi di conoscenza e di informazione</a:t>
            </a:r>
            <a:r>
              <a:rPr lang="it-IT" b="1" dirty="0">
                <a:latin typeface="Times New Roman" panose="02020603050405020304" pitchFamily="18" charset="0"/>
                <a:cs typeface="Times New Roman" panose="02020603050405020304" pitchFamily="18" charset="0"/>
              </a:rPr>
              <a:t>. </a:t>
            </a:r>
          </a:p>
          <a:p>
            <a:pPr marL="0" indent="0" algn="just">
              <a:buNone/>
            </a:pPr>
            <a:endParaRPr lang="it-IT" dirty="0" smtClean="0">
              <a:latin typeface="Times New Roman" panose="02020603050405020304" pitchFamily="18" charset="0"/>
              <a:cs typeface="Times New Roman" panose="02020603050405020304" pitchFamily="18" charset="0"/>
            </a:endParaRPr>
          </a:p>
          <a:p>
            <a:pPr marL="0" indent="0" algn="just">
              <a:buNone/>
            </a:pPr>
            <a:r>
              <a:rPr lang="it-IT" dirty="0" smtClean="0">
                <a:latin typeface="Times New Roman" panose="02020603050405020304" pitchFamily="18" charset="0"/>
                <a:cs typeface="Times New Roman" panose="02020603050405020304" pitchFamily="18" charset="0"/>
              </a:rPr>
              <a:t>Per </a:t>
            </a:r>
            <a:r>
              <a:rPr lang="it-IT" dirty="0">
                <a:latin typeface="Times New Roman" panose="02020603050405020304" pitchFamily="18" charset="0"/>
                <a:cs typeface="Times New Roman" panose="02020603050405020304" pitchFamily="18" charset="0"/>
              </a:rPr>
              <a:t>molti versi, il metodo </a:t>
            </a:r>
            <a:r>
              <a:rPr lang="it-IT" dirty="0" err="1">
                <a:latin typeface="Times New Roman" panose="02020603050405020304" pitchFamily="18" charset="0"/>
                <a:cs typeface="Times New Roman" panose="02020603050405020304" pitchFamily="18" charset="0"/>
              </a:rPr>
              <a:t>fin’ora</a:t>
            </a:r>
            <a:r>
              <a:rPr lang="it-IT" dirty="0">
                <a:latin typeface="Times New Roman" panose="02020603050405020304" pitchFamily="18" charset="0"/>
                <a:cs typeface="Times New Roman" panose="02020603050405020304" pitchFamily="18" charset="0"/>
              </a:rPr>
              <a:t> egemone è la diretta conseguenza della visione dell’economia come </a:t>
            </a:r>
            <a:r>
              <a:rPr lang="it-IT" b="1" dirty="0">
                <a:latin typeface="Times New Roman" panose="02020603050405020304" pitchFamily="18" charset="0"/>
                <a:cs typeface="Times New Roman" panose="02020603050405020304" pitchFamily="18" charset="0"/>
              </a:rPr>
              <a:t>«pseudo scienza naturale» </a:t>
            </a:r>
            <a:r>
              <a:rPr lang="it-IT" dirty="0">
                <a:latin typeface="Times New Roman" panose="02020603050405020304" pitchFamily="18" charset="0"/>
                <a:cs typeface="Times New Roman" panose="02020603050405020304" pitchFamily="18" charset="0"/>
              </a:rPr>
              <a:t>anziché come </a:t>
            </a:r>
            <a:r>
              <a:rPr lang="it-IT" b="1" dirty="0">
                <a:latin typeface="Times New Roman" panose="02020603050405020304" pitchFamily="18" charset="0"/>
                <a:cs typeface="Times New Roman" panose="02020603050405020304" pitchFamily="18" charset="0"/>
              </a:rPr>
              <a:t>«scienza sociale» </a:t>
            </a:r>
            <a:r>
              <a:rPr lang="it-IT" dirty="0">
                <a:latin typeface="Times New Roman" panose="02020603050405020304" pitchFamily="18" charset="0"/>
                <a:cs typeface="Times New Roman" panose="02020603050405020304" pitchFamily="18" charset="0"/>
              </a:rPr>
              <a:t>(</a:t>
            </a:r>
            <a:r>
              <a:rPr lang="it-IT" dirty="0" err="1">
                <a:latin typeface="Times New Roman" panose="02020603050405020304" pitchFamily="18" charset="0"/>
                <a:cs typeface="Times New Roman" panose="02020603050405020304" pitchFamily="18" charset="0"/>
              </a:rPr>
              <a:t>cf</a:t>
            </a:r>
            <a:r>
              <a:rPr lang="it-IT" dirty="0">
                <a:latin typeface="Times New Roman" panose="02020603050405020304" pitchFamily="18" charset="0"/>
                <a:cs typeface="Times New Roman" panose="02020603050405020304" pitchFamily="18" charset="0"/>
              </a:rPr>
              <a:t>. </a:t>
            </a:r>
            <a:r>
              <a:rPr lang="it-IT" dirty="0" err="1">
                <a:latin typeface="Times New Roman" panose="02020603050405020304" pitchFamily="18" charset="0"/>
                <a:cs typeface="Times New Roman" panose="02020603050405020304" pitchFamily="18" charset="0"/>
              </a:rPr>
              <a:t>Kirman</a:t>
            </a:r>
            <a:r>
              <a:rPr lang="it-IT" dirty="0">
                <a:latin typeface="Times New Roman" panose="02020603050405020304" pitchFamily="18" charset="0"/>
                <a:cs typeface="Times New Roman" panose="02020603050405020304" pitchFamily="18" charset="0"/>
              </a:rPr>
              <a:t>, 2011).</a:t>
            </a:r>
          </a:p>
          <a:p>
            <a:pPr algn="just"/>
            <a:endParaRPr lang="it-IT"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530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29183"/>
            <a:ext cx="10515600" cy="6136271"/>
          </a:xfrm>
        </p:spPr>
        <p:txBody>
          <a:bodyPr>
            <a:normAutofit fontScale="92500"/>
          </a:bodyPr>
          <a:lstStyle/>
          <a:p>
            <a:pPr algn="just"/>
            <a:r>
              <a:rPr lang="it-IT" dirty="0">
                <a:latin typeface="Times New Roman" panose="02020603050405020304" pitchFamily="18" charset="0"/>
                <a:cs typeface="Times New Roman" panose="02020603050405020304" pitchFamily="18" charset="0"/>
              </a:rPr>
              <a:t>N</a:t>
            </a:r>
            <a:r>
              <a:rPr lang="it-IT" dirty="0" smtClean="0">
                <a:latin typeface="Times New Roman" panose="02020603050405020304" pitchFamily="18" charset="0"/>
                <a:cs typeface="Times New Roman" panose="02020603050405020304" pitchFamily="18" charset="0"/>
              </a:rPr>
              <a:t>egli ultimi anni si è andato quindi affermando un </a:t>
            </a:r>
            <a:r>
              <a:rPr lang="it-IT" b="1" dirty="0" smtClean="0">
                <a:latin typeface="Times New Roman" panose="02020603050405020304" pitchFamily="18" charset="0"/>
                <a:cs typeface="Times New Roman" panose="02020603050405020304" pitchFamily="18" charset="0"/>
              </a:rPr>
              <a:t>nuovo approccio metodologico o «paradigma» </a:t>
            </a:r>
            <a:r>
              <a:rPr lang="it-IT" dirty="0" smtClean="0">
                <a:latin typeface="Times New Roman" panose="02020603050405020304" pitchFamily="18" charset="0"/>
                <a:cs typeface="Times New Roman" panose="02020603050405020304" pitchFamily="18" charset="0"/>
              </a:rPr>
              <a:t>che è stato battezzato </a:t>
            </a:r>
            <a:r>
              <a:rPr lang="it-IT" b="1" dirty="0" smtClean="0">
                <a:latin typeface="Times New Roman" panose="02020603050405020304" pitchFamily="18" charset="0"/>
                <a:cs typeface="Times New Roman" panose="02020603050405020304" pitchFamily="18" charset="0"/>
              </a:rPr>
              <a:t>«teoria della complessità».</a:t>
            </a:r>
          </a:p>
          <a:p>
            <a:pPr algn="just"/>
            <a:r>
              <a:rPr lang="it-IT" dirty="0" smtClean="0">
                <a:latin typeface="Times New Roman" panose="02020603050405020304" pitchFamily="18" charset="0"/>
                <a:cs typeface="Times New Roman" panose="02020603050405020304" pitchFamily="18" charset="0"/>
              </a:rPr>
              <a:t>Si tratta di un approccio </a:t>
            </a:r>
            <a:r>
              <a:rPr lang="it-IT" b="1" i="1" dirty="0" smtClean="0">
                <a:latin typeface="Times New Roman" panose="02020603050405020304" pitchFamily="18" charset="0"/>
                <a:cs typeface="Times New Roman" panose="02020603050405020304" pitchFamily="18" charset="0"/>
              </a:rPr>
              <a:t>interdisciplinare</a:t>
            </a:r>
            <a:r>
              <a:rPr lang="it-IT" dirty="0" smtClean="0">
                <a:latin typeface="Times New Roman" panose="02020603050405020304" pitchFamily="18" charset="0"/>
                <a:cs typeface="Times New Roman" panose="02020603050405020304" pitchFamily="18" charset="0"/>
              </a:rPr>
              <a:t> che ha investito la </a:t>
            </a:r>
            <a:r>
              <a:rPr lang="it-IT" b="1" dirty="0" smtClean="0">
                <a:latin typeface="Times New Roman" panose="02020603050405020304" pitchFamily="18" charset="0"/>
                <a:cs typeface="Times New Roman" panose="02020603050405020304" pitchFamily="18" charset="0"/>
              </a:rPr>
              <a:t>matematica</a:t>
            </a:r>
            <a:r>
              <a:rPr lang="it-IT" dirty="0" smtClean="0">
                <a:latin typeface="Times New Roman" panose="02020603050405020304" pitchFamily="18" charset="0"/>
                <a:cs typeface="Times New Roman" panose="02020603050405020304" pitchFamily="18" charset="0"/>
              </a:rPr>
              <a:t>, la </a:t>
            </a:r>
            <a:r>
              <a:rPr lang="it-IT" b="1" dirty="0" smtClean="0">
                <a:latin typeface="Times New Roman" panose="02020603050405020304" pitchFamily="18" charset="0"/>
                <a:cs typeface="Times New Roman" panose="02020603050405020304" pitchFamily="18" charset="0"/>
              </a:rPr>
              <a:t>biologia</a:t>
            </a:r>
            <a:r>
              <a:rPr lang="it-IT" dirty="0" smtClean="0">
                <a:latin typeface="Times New Roman" panose="02020603050405020304" pitchFamily="18" charset="0"/>
                <a:cs typeface="Times New Roman" panose="02020603050405020304" pitchFamily="18" charset="0"/>
              </a:rPr>
              <a:t>, la </a:t>
            </a:r>
            <a:r>
              <a:rPr lang="it-IT" b="1" dirty="0" smtClean="0">
                <a:latin typeface="Times New Roman" panose="02020603050405020304" pitchFamily="18" charset="0"/>
                <a:cs typeface="Times New Roman" panose="02020603050405020304" pitchFamily="18" charset="0"/>
              </a:rPr>
              <a:t>psicologia</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l’antropologia</a:t>
            </a:r>
            <a:r>
              <a:rPr lang="it-IT" dirty="0" smtClean="0">
                <a:latin typeface="Times New Roman" panose="02020603050405020304" pitchFamily="18" charset="0"/>
                <a:cs typeface="Times New Roman" panose="02020603050405020304" pitchFamily="18" charset="0"/>
              </a:rPr>
              <a:t> e </a:t>
            </a:r>
            <a:r>
              <a:rPr lang="it-IT" b="1" dirty="0" smtClean="0">
                <a:latin typeface="Times New Roman" panose="02020603050405020304" pitchFamily="18" charset="0"/>
                <a:cs typeface="Times New Roman" panose="02020603050405020304" pitchFamily="18" charset="0"/>
              </a:rPr>
              <a:t>l’economia</a:t>
            </a:r>
            <a:r>
              <a:rPr lang="it-IT" dirty="0" smtClean="0">
                <a:latin typeface="Times New Roman" panose="02020603050405020304" pitchFamily="18" charset="0"/>
                <a:cs typeface="Times New Roman" panose="02020603050405020304" pitchFamily="18" charset="0"/>
              </a:rPr>
              <a:t> (</a:t>
            </a:r>
            <a:r>
              <a:rPr lang="it-IT" dirty="0" err="1" smtClean="0">
                <a:latin typeface="Times New Roman" panose="02020603050405020304" pitchFamily="18" charset="0"/>
                <a:cs typeface="Times New Roman" panose="02020603050405020304" pitchFamily="18" charset="0"/>
              </a:rPr>
              <a:t>cf</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Santa Fe </a:t>
            </a:r>
            <a:r>
              <a:rPr lang="it-IT" b="1" dirty="0" err="1" smtClean="0">
                <a:latin typeface="Times New Roman" panose="02020603050405020304" pitchFamily="18" charset="0"/>
                <a:cs typeface="Times New Roman" panose="02020603050405020304" pitchFamily="18" charset="0"/>
              </a:rPr>
              <a:t>Institute</a:t>
            </a:r>
            <a:r>
              <a:rPr lang="it-IT" dirty="0" smtClean="0">
                <a:latin typeface="Times New Roman" panose="02020603050405020304" pitchFamily="18" charset="0"/>
                <a:cs typeface="Times New Roman" panose="02020603050405020304" pitchFamily="18" charset="0"/>
              </a:rPr>
              <a:t>; INET, </a:t>
            </a:r>
            <a:r>
              <a:rPr lang="it-IT" b="1" dirty="0" err="1" smtClean="0">
                <a:latin typeface="Times New Roman" panose="02020603050405020304" pitchFamily="18" charset="0"/>
                <a:cs typeface="Times New Roman" panose="02020603050405020304" pitchFamily="18" charset="0"/>
              </a:rPr>
              <a:t>Institute</a:t>
            </a:r>
            <a:r>
              <a:rPr lang="it-IT" b="1" dirty="0" smtClean="0">
                <a:latin typeface="Times New Roman" panose="02020603050405020304" pitchFamily="18" charset="0"/>
                <a:cs typeface="Times New Roman" panose="02020603050405020304" pitchFamily="18" charset="0"/>
              </a:rPr>
              <a:t> for New </a:t>
            </a:r>
            <a:r>
              <a:rPr lang="it-IT" b="1" dirty="0" err="1" smtClean="0">
                <a:latin typeface="Times New Roman" panose="02020603050405020304" pitchFamily="18" charset="0"/>
                <a:cs typeface="Times New Roman" panose="02020603050405020304" pitchFamily="18" charset="0"/>
              </a:rPr>
              <a:t>Economic</a:t>
            </a:r>
            <a:r>
              <a:rPr lang="it-IT" b="1" dirty="0" smtClean="0">
                <a:latin typeface="Times New Roman" panose="02020603050405020304" pitchFamily="18" charset="0"/>
                <a:cs typeface="Times New Roman" panose="02020603050405020304" pitchFamily="18" charset="0"/>
              </a:rPr>
              <a:t> </a:t>
            </a:r>
            <a:r>
              <a:rPr lang="it-IT" b="1" dirty="0" err="1" smtClean="0">
                <a:latin typeface="Times New Roman" panose="02020603050405020304" pitchFamily="18" charset="0"/>
                <a:cs typeface="Times New Roman" panose="02020603050405020304" pitchFamily="18" charset="0"/>
              </a:rPr>
              <a:t>Thinking</a:t>
            </a:r>
            <a:r>
              <a:rPr lang="it-IT" dirty="0" smtClean="0">
                <a:latin typeface="Times New Roman" panose="02020603050405020304" pitchFamily="18" charset="0"/>
                <a:cs typeface="Times New Roman" panose="02020603050405020304" pitchFamily="18" charset="0"/>
              </a:rPr>
              <a:t>).</a:t>
            </a:r>
          </a:p>
          <a:p>
            <a:pPr algn="just"/>
            <a:r>
              <a:rPr lang="it-IT" b="1" dirty="0">
                <a:latin typeface="Times New Roman" panose="02020603050405020304" pitchFamily="18" charset="0"/>
                <a:cs typeface="Times New Roman" panose="02020603050405020304" pitchFamily="18" charset="0"/>
              </a:rPr>
              <a:t>Un sistema </a:t>
            </a:r>
            <a:r>
              <a:rPr lang="it-IT" b="1" dirty="0" smtClean="0">
                <a:latin typeface="Times New Roman" panose="02020603050405020304" pitchFamily="18" charset="0"/>
                <a:cs typeface="Times New Roman" panose="02020603050405020304" pitchFamily="18" charset="0"/>
              </a:rPr>
              <a:t>si definisce «complesso</a:t>
            </a:r>
            <a:r>
              <a:rPr lang="it-IT" b="1" dirty="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se è </a:t>
            </a:r>
            <a:r>
              <a:rPr lang="it-IT" b="1" dirty="0">
                <a:latin typeface="Times New Roman" panose="02020603050405020304" pitchFamily="18" charset="0"/>
                <a:cs typeface="Times New Roman" panose="02020603050405020304" pitchFamily="18" charset="0"/>
              </a:rPr>
              <a:t>composto da vari elementi che </a:t>
            </a:r>
            <a:r>
              <a:rPr lang="it-IT" b="1" dirty="0" smtClean="0">
                <a:latin typeface="Times New Roman" panose="02020603050405020304" pitchFamily="18" charset="0"/>
                <a:cs typeface="Times New Roman" panose="02020603050405020304" pitchFamily="18" charset="0"/>
              </a:rPr>
              <a:t>interagiscono</a:t>
            </a:r>
            <a:r>
              <a:rPr lang="it-IT" b="1" dirty="0">
                <a:latin typeface="Times New Roman" panose="02020603050405020304" pitchFamily="18" charset="0"/>
                <a:cs typeface="Times New Roman" panose="02020603050405020304" pitchFamily="18" charset="0"/>
              </a:rPr>
              <a:t>, si adattano ed evolvono influenzando </a:t>
            </a:r>
            <a:r>
              <a:rPr lang="it-IT" b="1" dirty="0" smtClean="0">
                <a:latin typeface="Times New Roman" panose="02020603050405020304" pitchFamily="18" charset="0"/>
                <a:cs typeface="Times New Roman" panose="02020603050405020304" pitchFamily="18" charset="0"/>
              </a:rPr>
              <a:t>il </a:t>
            </a:r>
            <a:r>
              <a:rPr lang="it-IT" b="1" dirty="0">
                <a:latin typeface="Times New Roman" panose="02020603050405020304" pitchFamily="18" charset="0"/>
                <a:cs typeface="Times New Roman" panose="02020603050405020304" pitchFamily="18" charset="0"/>
              </a:rPr>
              <a:t>sistema </a:t>
            </a:r>
            <a:r>
              <a:rPr lang="it-IT" b="1" dirty="0" smtClean="0">
                <a:latin typeface="Times New Roman" panose="02020603050405020304" pitchFamily="18" charset="0"/>
                <a:cs typeface="Times New Roman" panose="02020603050405020304" pitchFamily="18" charset="0"/>
              </a:rPr>
              <a:t>stesso ed essendone, </a:t>
            </a:r>
            <a:r>
              <a:rPr lang="it-IT" b="1" dirty="0">
                <a:latin typeface="Times New Roman" panose="02020603050405020304" pitchFamily="18" charset="0"/>
                <a:cs typeface="Times New Roman" panose="02020603050405020304" pitchFamily="18" charset="0"/>
              </a:rPr>
              <a:t>a loro </a:t>
            </a:r>
            <a:r>
              <a:rPr lang="it-IT" b="1" dirty="0" smtClean="0">
                <a:latin typeface="Times New Roman" panose="02020603050405020304" pitchFamily="18" charset="0"/>
                <a:cs typeface="Times New Roman" panose="02020603050405020304" pitchFamily="18" charset="0"/>
              </a:rPr>
              <a:t>volta, influenzati (i.e. </a:t>
            </a:r>
            <a:r>
              <a:rPr lang="it-IT" b="1" i="1" dirty="0" smtClean="0">
                <a:latin typeface="Times New Roman" panose="02020603050405020304" pitchFamily="18" charset="0"/>
                <a:cs typeface="Times New Roman" panose="02020603050405020304" pitchFamily="18" charset="0"/>
              </a:rPr>
              <a:t>riflessività</a:t>
            </a:r>
            <a:r>
              <a:rPr lang="it-IT" dirty="0" smtClean="0">
                <a:latin typeface="Times New Roman" panose="02020603050405020304" pitchFamily="18" charset="0"/>
                <a:cs typeface="Times New Roman" panose="02020603050405020304" pitchFamily="18" charset="0"/>
              </a:rPr>
              <a:t>, </a:t>
            </a:r>
            <a:r>
              <a:rPr lang="it-IT" dirty="0" err="1" smtClean="0">
                <a:latin typeface="Times New Roman" panose="02020603050405020304" pitchFamily="18" charset="0"/>
                <a:cs typeface="Times New Roman" panose="02020603050405020304" pitchFamily="18" charset="0"/>
              </a:rPr>
              <a:t>cf</a:t>
            </a:r>
            <a:r>
              <a:rPr lang="it-IT" dirty="0" smtClean="0">
                <a:latin typeface="Times New Roman" panose="02020603050405020304" pitchFamily="18" charset="0"/>
                <a:cs typeface="Times New Roman" panose="02020603050405020304" pitchFamily="18" charset="0"/>
              </a:rPr>
              <a:t>. </a:t>
            </a:r>
            <a:r>
              <a:rPr lang="it-IT" dirty="0" err="1" smtClean="0">
                <a:latin typeface="Times New Roman" panose="02020603050405020304" pitchFamily="18" charset="0"/>
                <a:cs typeface="Times New Roman" panose="02020603050405020304" pitchFamily="18" charset="0"/>
              </a:rPr>
              <a:t>Soros</a:t>
            </a:r>
            <a:r>
              <a:rPr lang="it-IT" dirty="0" smtClean="0">
                <a:latin typeface="Times New Roman" panose="02020603050405020304" pitchFamily="18" charset="0"/>
                <a:cs typeface="Times New Roman" panose="02020603050405020304" pitchFamily="18" charset="0"/>
              </a:rPr>
              <a:t>, 2013)</a:t>
            </a:r>
          </a:p>
          <a:p>
            <a:pPr algn="just"/>
            <a:r>
              <a:rPr lang="it-IT" dirty="0" smtClean="0">
                <a:latin typeface="Times New Roman" panose="02020603050405020304" pitchFamily="18" charset="0"/>
                <a:cs typeface="Times New Roman" panose="02020603050405020304" pitchFamily="18" charset="0"/>
              </a:rPr>
              <a:t>Poiché esistono in letteratura svariate definizioni di complessità (</a:t>
            </a:r>
            <a:r>
              <a:rPr lang="it-IT" dirty="0" err="1" smtClean="0">
                <a:latin typeface="Times New Roman" panose="02020603050405020304" pitchFamily="18" charset="0"/>
                <a:cs typeface="Times New Roman" panose="02020603050405020304" pitchFamily="18" charset="0"/>
              </a:rPr>
              <a:t>Horgan</a:t>
            </a:r>
            <a:r>
              <a:rPr lang="it-IT" dirty="0" smtClean="0">
                <a:latin typeface="Times New Roman" panose="02020603050405020304" pitchFamily="18" charset="0"/>
                <a:cs typeface="Times New Roman" panose="02020603050405020304" pitchFamily="18" charset="0"/>
              </a:rPr>
              <a:t>, 1997) è </a:t>
            </a:r>
            <a:r>
              <a:rPr lang="it-IT" b="1" dirty="0" smtClean="0">
                <a:latin typeface="Times New Roman" panose="02020603050405020304" pitchFamily="18" charset="0"/>
                <a:cs typeface="Times New Roman" panose="02020603050405020304" pitchFamily="18" charset="0"/>
              </a:rPr>
              <a:t>necessario sceglierne una, a mio avviso la più confacente per analizzare </a:t>
            </a:r>
            <a:r>
              <a:rPr lang="it-IT" b="1" i="1" dirty="0" smtClean="0">
                <a:latin typeface="Times New Roman" panose="02020603050405020304" pitchFamily="18" charset="0"/>
                <a:cs typeface="Times New Roman" panose="02020603050405020304" pitchFamily="18" charset="0"/>
              </a:rPr>
              <a:t>i fenomeni di instabilità sui mercati finanziari </a:t>
            </a:r>
            <a:r>
              <a:rPr lang="it-IT" b="1" dirty="0" smtClean="0">
                <a:latin typeface="Times New Roman" panose="02020603050405020304" pitchFamily="18" charset="0"/>
                <a:cs typeface="Times New Roman" panose="02020603050405020304" pitchFamily="18" charset="0"/>
              </a:rPr>
              <a:t>che possono svilupparsi, in modo del tutto endogeno, all’interno del sistema macroeconomico (Financial </a:t>
            </a:r>
            <a:r>
              <a:rPr lang="it-IT" b="1" dirty="0" err="1" smtClean="0">
                <a:latin typeface="Times New Roman" panose="02020603050405020304" pitchFamily="18" charset="0"/>
                <a:cs typeface="Times New Roman" panose="02020603050405020304" pitchFamily="18" charset="0"/>
              </a:rPr>
              <a:t>Instability</a:t>
            </a:r>
            <a:r>
              <a:rPr lang="it-IT" b="1" dirty="0" smtClean="0">
                <a:latin typeface="Times New Roman" panose="02020603050405020304" pitchFamily="18" charset="0"/>
                <a:cs typeface="Times New Roman" panose="02020603050405020304" pitchFamily="18" charset="0"/>
              </a:rPr>
              <a:t> </a:t>
            </a:r>
            <a:r>
              <a:rPr lang="it-IT" b="1" dirty="0" err="1" smtClean="0">
                <a:latin typeface="Times New Roman" panose="02020603050405020304" pitchFamily="18" charset="0"/>
                <a:cs typeface="Times New Roman" panose="02020603050405020304" pitchFamily="18" charset="0"/>
              </a:rPr>
              <a:t>Hypothesis</a:t>
            </a:r>
            <a:r>
              <a:rPr lang="it-IT" b="1" dirty="0" smtClean="0">
                <a:latin typeface="Times New Roman" panose="02020603050405020304" pitchFamily="18" charset="0"/>
                <a:cs typeface="Times New Roman" panose="02020603050405020304" pitchFamily="18" charset="0"/>
              </a:rPr>
              <a:t>: FIH; </a:t>
            </a:r>
            <a:r>
              <a:rPr lang="it-IT" dirty="0" err="1" smtClean="0">
                <a:latin typeface="Times New Roman" panose="02020603050405020304" pitchFamily="18" charset="0"/>
                <a:cs typeface="Times New Roman" panose="02020603050405020304" pitchFamily="18" charset="0"/>
              </a:rPr>
              <a:t>cf</a:t>
            </a:r>
            <a:r>
              <a:rPr lang="it-IT" dirty="0" smtClean="0">
                <a:latin typeface="Times New Roman" panose="02020603050405020304" pitchFamily="18" charset="0"/>
                <a:cs typeface="Times New Roman" panose="02020603050405020304" pitchFamily="18" charset="0"/>
              </a:rPr>
              <a:t>. </a:t>
            </a:r>
            <a:r>
              <a:rPr lang="it-IT" b="1" dirty="0" smtClean="0">
                <a:latin typeface="Times New Roman" panose="02020603050405020304" pitchFamily="18" charset="0"/>
                <a:cs typeface="Times New Roman" panose="02020603050405020304" pitchFamily="18" charset="0"/>
              </a:rPr>
              <a:t>H.P. </a:t>
            </a:r>
            <a:r>
              <a:rPr lang="it-IT" b="1" dirty="0" err="1" smtClean="0">
                <a:latin typeface="Times New Roman" panose="02020603050405020304" pitchFamily="18" charset="0"/>
                <a:cs typeface="Times New Roman" panose="02020603050405020304" pitchFamily="18" charset="0"/>
              </a:rPr>
              <a:t>Minsky</a:t>
            </a:r>
            <a:r>
              <a:rPr lang="it-IT" b="1" dirty="0" smtClean="0">
                <a:latin typeface="Times New Roman" panose="02020603050405020304" pitchFamily="18" charset="0"/>
                <a:cs typeface="Times New Roman" panose="02020603050405020304" pitchFamily="18" charset="0"/>
              </a:rPr>
              <a:t>, 1982</a:t>
            </a:r>
            <a:r>
              <a:rPr lang="it-IT" dirty="0" smtClean="0">
                <a:latin typeface="Times New Roman" panose="02020603050405020304" pitchFamily="18" charset="0"/>
                <a:cs typeface="Times New Roman" panose="02020603050405020304" pitchFamily="18" charset="0"/>
              </a:rPr>
              <a:t>; </a:t>
            </a:r>
            <a:r>
              <a:rPr lang="it-IT" dirty="0" err="1" smtClean="0">
                <a:latin typeface="Times New Roman" panose="02020603050405020304" pitchFamily="18" charset="0"/>
                <a:cs typeface="Times New Roman" panose="02020603050405020304" pitchFamily="18" charset="0"/>
              </a:rPr>
              <a:t>Sau</a:t>
            </a:r>
            <a:r>
              <a:rPr lang="it-IT" dirty="0" smtClean="0">
                <a:latin typeface="Times New Roman" panose="02020603050405020304" pitchFamily="18" charset="0"/>
                <a:cs typeface="Times New Roman" panose="02020603050405020304" pitchFamily="18" charset="0"/>
              </a:rPr>
              <a:t>, 2013</a:t>
            </a:r>
            <a:r>
              <a:rPr lang="it-IT" b="1" dirty="0" smtClean="0">
                <a:latin typeface="Times New Roman" panose="02020603050405020304" pitchFamily="18" charset="0"/>
                <a:cs typeface="Times New Roman" panose="02020603050405020304" pitchFamily="18" charset="0"/>
              </a:rPr>
              <a:t>)</a:t>
            </a:r>
            <a:r>
              <a:rPr lang="it-IT"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1084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92024"/>
            <a:ext cx="10515600" cy="6345936"/>
          </a:xfrm>
        </p:spPr>
        <p:txBody>
          <a:bodyPr>
            <a:normAutofit/>
          </a:bodyPr>
          <a:lstStyle/>
          <a:p>
            <a:pPr algn="just"/>
            <a:r>
              <a:rPr lang="it-IT" dirty="0" smtClean="0">
                <a:latin typeface="Times New Roman" panose="02020603050405020304" pitchFamily="18" charset="0"/>
                <a:cs typeface="Times New Roman" panose="02020603050405020304" pitchFamily="18" charset="0"/>
              </a:rPr>
              <a:t>Mi concentrerò quindi, in particolare, su un concetto mutuato dall’</a:t>
            </a:r>
            <a:r>
              <a:rPr lang="it-IT" b="1" dirty="0" smtClean="0">
                <a:latin typeface="Times New Roman" panose="02020603050405020304" pitchFamily="18" charset="0"/>
                <a:cs typeface="Times New Roman" panose="02020603050405020304" pitchFamily="18" charset="0"/>
              </a:rPr>
              <a:t>approccio della complessità</a:t>
            </a:r>
            <a:r>
              <a:rPr lang="it-IT" dirty="0" smtClean="0">
                <a:latin typeface="Times New Roman" panose="02020603050405020304" pitchFamily="18" charset="0"/>
                <a:cs typeface="Times New Roman" panose="02020603050405020304" pitchFamily="18" charset="0"/>
              </a:rPr>
              <a:t>, quello di: </a:t>
            </a:r>
          </a:p>
          <a:p>
            <a:pPr marL="0" indent="0">
              <a:buNone/>
            </a:pPr>
            <a:endParaRPr lang="it-IT" dirty="0" smtClean="0">
              <a:latin typeface="Times New Roman" panose="02020603050405020304" pitchFamily="18" charset="0"/>
              <a:cs typeface="Times New Roman" panose="02020603050405020304" pitchFamily="18" charset="0"/>
            </a:endParaRPr>
          </a:p>
          <a:p>
            <a:pPr algn="just">
              <a:buFontTx/>
              <a:buChar char="-"/>
            </a:pPr>
            <a:r>
              <a:rPr lang="en-US" dirty="0" err="1">
                <a:latin typeface="Times New Roman" panose="02020603050405020304" pitchFamily="18" charset="0"/>
                <a:cs typeface="Times New Roman" panose="02020603050405020304" pitchFamily="18" charset="0"/>
              </a:rPr>
              <a:t>I</a:t>
            </a:r>
            <a:r>
              <a:rPr lang="en-US" dirty="0" err="1" smtClean="0">
                <a:latin typeface="Times New Roman" panose="02020603050405020304" pitchFamily="18" charset="0"/>
                <a:cs typeface="Times New Roman" panose="02020603050405020304" pitchFamily="18" charset="0"/>
              </a:rPr>
              <a:t>nterazioni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dinamiche</a:t>
            </a:r>
            <a:r>
              <a:rPr lang="en-US" dirty="0" smtClean="0">
                <a:latin typeface="Times New Roman" panose="02020603050405020304" pitchFamily="18" charset="0"/>
                <a:cs typeface="Times New Roman" panose="02020603050405020304" pitchFamily="18" charset="0"/>
              </a:rPr>
              <a:t> di networks </a:t>
            </a:r>
            <a:r>
              <a:rPr lang="en-US" b="1" dirty="0" smtClean="0">
                <a:latin typeface="Times New Roman" panose="02020603050405020304" pitchFamily="18" charset="0"/>
                <a:cs typeface="Times New Roman" panose="02020603050405020304" pitchFamily="18" charset="0"/>
              </a:rPr>
              <a:t>“dynamic networks of </a:t>
            </a:r>
            <a:r>
              <a:rPr lang="en-US" b="1" dirty="0" err="1" smtClean="0">
                <a:latin typeface="Times New Roman" panose="02020603050405020304" pitchFamily="18" charset="0"/>
                <a:cs typeface="Times New Roman" panose="02020603050405020304" pitchFamily="18" charset="0"/>
              </a:rPr>
              <a:t>interections</a:t>
            </a:r>
            <a:r>
              <a:rPr lang="en-US" b="1"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che</a:t>
            </a:r>
            <a:r>
              <a:rPr lang="en-US" dirty="0" smtClean="0">
                <a:latin typeface="Times New Roman" panose="02020603050405020304" pitchFamily="18" charset="0"/>
                <a:cs typeface="Times New Roman" panose="02020603050405020304" pitchFamily="18" charset="0"/>
              </a:rPr>
              <a:t> non </a:t>
            </a:r>
            <a:r>
              <a:rPr lang="en-US" dirty="0" err="1" smtClean="0">
                <a:latin typeface="Times New Roman" panose="02020603050405020304" pitchFamily="18" charset="0"/>
                <a:cs typeface="Times New Roman" panose="02020603050405020304" pitchFamily="18" charset="0"/>
              </a:rPr>
              <a:t>sono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il</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frutto</a:t>
            </a:r>
            <a:r>
              <a:rPr lang="en-US" dirty="0" smtClean="0">
                <a:latin typeface="Times New Roman" panose="02020603050405020304" pitchFamily="18" charset="0"/>
                <a:cs typeface="Times New Roman" panose="02020603050405020304" pitchFamily="18" charset="0"/>
              </a:rPr>
              <a:t> di </a:t>
            </a:r>
            <a:r>
              <a:rPr lang="en-US" dirty="0" err="1" smtClean="0">
                <a:latin typeface="Times New Roman" panose="02020603050405020304" pitchFamily="18" charset="0"/>
                <a:cs typeface="Times New Roman" panose="02020603050405020304" pitchFamily="18" charset="0"/>
              </a:rPr>
              <a:t>semplici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aggregazioni</a:t>
            </a:r>
            <a:r>
              <a:rPr lang="en-US" dirty="0" smtClean="0">
                <a:latin typeface="Times New Roman" panose="02020603050405020304" pitchFamily="18" charset="0"/>
                <a:cs typeface="Times New Roman" panose="02020603050405020304" pitchFamily="18" charset="0"/>
              </a:rPr>
              <a:t> e </a:t>
            </a:r>
            <a:r>
              <a:rPr lang="en-US" dirty="0" err="1" smtClean="0">
                <a:latin typeface="Times New Roman" panose="02020603050405020304" pitchFamily="18" charset="0"/>
                <a:cs typeface="Times New Roman" panose="02020603050405020304" pitchFamily="18" charset="0"/>
              </a:rPr>
              <a:t>presentano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spesso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dinamiche</a:t>
            </a:r>
            <a:r>
              <a:rPr lang="en-US" dirty="0" smtClean="0">
                <a:latin typeface="Times New Roman" panose="02020603050405020304" pitchFamily="18" charset="0"/>
                <a:cs typeface="Times New Roman" panose="02020603050405020304" pitchFamily="18" charset="0"/>
              </a:rPr>
              <a:t> non </a:t>
            </a:r>
            <a:r>
              <a:rPr lang="en-US" dirty="0" err="1" smtClean="0">
                <a:latin typeface="Times New Roman" panose="02020603050405020304" pitchFamily="18" charset="0"/>
                <a:cs typeface="Times New Roman" panose="02020603050405020304" pitchFamily="18" charset="0"/>
              </a:rPr>
              <a:t>linerari</a:t>
            </a:r>
            <a:r>
              <a:rPr lang="en-US"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non-linear dynamic systems</a:t>
            </a:r>
            <a:r>
              <a:rPr lang="en-US" dirty="0" smtClean="0">
                <a:latin typeface="Times New Roman" panose="02020603050405020304" pitchFamily="18" charset="0"/>
                <a:cs typeface="Times New Roman" panose="02020603050405020304" pitchFamily="18" charset="0"/>
              </a:rPr>
              <a:t>”. </a:t>
            </a:r>
          </a:p>
          <a:p>
            <a:pPr marL="0" indent="0" algn="just">
              <a:buNone/>
            </a:pPr>
            <a:r>
              <a:rPr lang="en-US" dirty="0" smtClean="0">
                <a:latin typeface="Times New Roman" panose="02020603050405020304" pitchFamily="18" charset="0"/>
                <a:cs typeface="Times New Roman" panose="02020603050405020304" pitchFamily="18" charset="0"/>
              </a:rPr>
              <a:t> </a:t>
            </a:r>
          </a:p>
          <a:p>
            <a:pPr algn="just">
              <a:buFontTx/>
              <a:buChar char="-"/>
            </a:pPr>
            <a:r>
              <a:rPr lang="en-US" dirty="0" smtClean="0">
                <a:latin typeface="Times New Roman" panose="02020603050405020304" pitchFamily="18" charset="0"/>
                <a:cs typeface="Times New Roman" panose="02020603050405020304" pitchFamily="18" charset="0"/>
              </a:rPr>
              <a:t>La </a:t>
            </a:r>
            <a:r>
              <a:rPr lang="en-US" dirty="0" err="1" smtClean="0">
                <a:latin typeface="Times New Roman" panose="02020603050405020304" pitchFamily="18" charset="0"/>
                <a:cs typeface="Times New Roman" panose="02020603050405020304" pitchFamily="18" charset="0"/>
              </a:rPr>
              <a:t>considerazione</a:t>
            </a:r>
            <a:r>
              <a:rPr lang="en-US" dirty="0" smtClean="0">
                <a:latin typeface="Times New Roman" panose="02020603050405020304" pitchFamily="18" charset="0"/>
                <a:cs typeface="Times New Roman" panose="02020603050405020304" pitchFamily="18" charset="0"/>
              </a:rPr>
              <a:t> di </a:t>
            </a:r>
            <a:r>
              <a:rPr lang="en-US" b="1" dirty="0" err="1" smtClean="0">
                <a:latin typeface="Times New Roman" panose="02020603050405020304" pitchFamily="18" charset="0"/>
                <a:cs typeface="Times New Roman" panose="02020603050405020304" pitchFamily="18" charset="0"/>
              </a:rPr>
              <a:t>interazioni</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dinamiche</a:t>
            </a:r>
            <a:r>
              <a:rPr lang="en-US" b="1" dirty="0" smtClean="0">
                <a:latin typeface="Times New Roman" panose="02020603050405020304" pitchFamily="18" charset="0"/>
                <a:cs typeface="Times New Roman" panose="02020603050405020304" pitchFamily="18" charset="0"/>
              </a:rPr>
              <a:t> di networks </a:t>
            </a:r>
            <a:r>
              <a:rPr lang="en-US" dirty="0" err="1" smtClean="0">
                <a:latin typeface="Times New Roman" panose="02020603050405020304" pitchFamily="18" charset="0"/>
                <a:cs typeface="Times New Roman" panose="02020603050405020304" pitchFamily="18" charset="0"/>
              </a:rPr>
              <a:t>consente</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infatti</a:t>
            </a:r>
            <a:r>
              <a:rPr lang="en-US" dirty="0" smtClean="0">
                <a:latin typeface="Times New Roman" panose="02020603050405020304" pitchFamily="18" charset="0"/>
                <a:cs typeface="Times New Roman" panose="02020603050405020304" pitchFamily="18" charset="0"/>
              </a:rPr>
              <a:t> di </a:t>
            </a:r>
            <a:r>
              <a:rPr lang="en-US" b="1" dirty="0" err="1" smtClean="0">
                <a:latin typeface="Times New Roman" panose="02020603050405020304" pitchFamily="18" charset="0"/>
                <a:cs typeface="Times New Roman" panose="02020603050405020304" pitchFamily="18" charset="0"/>
              </a:rPr>
              <a:t>spiegare</a:t>
            </a:r>
            <a:r>
              <a:rPr lang="en-US" b="1" dirty="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aspetti</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relativi</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ai</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mercati</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finanziari</a:t>
            </a:r>
            <a:r>
              <a:rPr lang="en-US" b="1" dirty="0" smtClean="0">
                <a:latin typeface="Times New Roman" panose="02020603050405020304" pitchFamily="18" charset="0"/>
                <a:cs typeface="Times New Roman" panose="02020603050405020304" pitchFamily="18" charset="0"/>
              </a:rPr>
              <a:t> e del </a:t>
            </a:r>
            <a:r>
              <a:rPr lang="en-US" b="1" dirty="0" err="1" smtClean="0">
                <a:latin typeface="Times New Roman" panose="02020603050405020304" pitchFamily="18" charset="0"/>
                <a:cs typeface="Times New Roman" panose="02020603050405020304" pitchFamily="18" charset="0"/>
              </a:rPr>
              <a:t>credito</a:t>
            </a:r>
            <a:r>
              <a:rPr lang="en-US" b="1"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che</a:t>
            </a:r>
            <a:r>
              <a:rPr lang="en-US" dirty="0" smtClean="0">
                <a:latin typeface="Times New Roman" panose="02020603050405020304" pitchFamily="18" charset="0"/>
                <a:cs typeface="Times New Roman" panose="02020603050405020304" pitchFamily="18" charset="0"/>
              </a:rPr>
              <a:t> la </a:t>
            </a:r>
            <a:r>
              <a:rPr lang="en-US" b="1" dirty="0" err="1" smtClean="0">
                <a:latin typeface="Times New Roman" panose="02020603050405020304" pitchFamily="18" charset="0"/>
                <a:cs typeface="Times New Roman" panose="02020603050405020304" pitchFamily="18" charset="0"/>
              </a:rPr>
              <a:t>teoria</a:t>
            </a:r>
            <a:r>
              <a:rPr lang="en-US" b="1" dirty="0" smtClean="0">
                <a:latin typeface="Times New Roman" panose="02020603050405020304" pitchFamily="18" charset="0"/>
                <a:cs typeface="Times New Roman" panose="02020603050405020304" pitchFamily="18" charset="0"/>
              </a:rPr>
              <a:t> standard non è </a:t>
            </a:r>
            <a:r>
              <a:rPr lang="en-US" b="1" dirty="0" err="1" smtClean="0">
                <a:latin typeface="Times New Roman" panose="02020603050405020304" pitchFamily="18" charset="0"/>
                <a:cs typeface="Times New Roman" panose="02020603050405020304" pitchFamily="18" charset="0"/>
              </a:rPr>
              <a:t>stata</a:t>
            </a:r>
            <a:r>
              <a:rPr lang="en-US" b="1" dirty="0" smtClean="0">
                <a:latin typeface="Times New Roman" panose="02020603050405020304" pitchFamily="18" charset="0"/>
                <a:cs typeface="Times New Roman" panose="02020603050405020304" pitchFamily="18" charset="0"/>
              </a:rPr>
              <a:t> in </a:t>
            </a:r>
            <a:r>
              <a:rPr lang="en-US" b="1" dirty="0" err="1" smtClean="0">
                <a:latin typeface="Times New Roman" panose="02020603050405020304" pitchFamily="18" charset="0"/>
                <a:cs typeface="Times New Roman" panose="02020603050405020304" pitchFamily="18" charset="0"/>
              </a:rPr>
              <a:t>grado</a:t>
            </a:r>
            <a:r>
              <a:rPr lang="en-US" b="1" dirty="0" smtClean="0">
                <a:latin typeface="Times New Roman" panose="02020603050405020304" pitchFamily="18" charset="0"/>
                <a:cs typeface="Times New Roman" panose="02020603050405020304" pitchFamily="18" charset="0"/>
              </a:rPr>
              <a:t> di </a:t>
            </a:r>
            <a:r>
              <a:rPr lang="en-US" b="1" dirty="0" err="1" smtClean="0">
                <a:latin typeface="Times New Roman" panose="02020603050405020304" pitchFamily="18" charset="0"/>
                <a:cs typeface="Times New Roman" panose="02020603050405020304" pitchFamily="18" charset="0"/>
              </a:rPr>
              <a:t>spiegare</a:t>
            </a:r>
            <a:r>
              <a:rPr lang="en-US" b="1" dirty="0" smtClean="0">
                <a:latin typeface="Times New Roman" panose="02020603050405020304" pitchFamily="18" charset="0"/>
                <a:cs typeface="Times New Roman" panose="02020603050405020304" pitchFamily="18" charset="0"/>
              </a:rPr>
              <a:t>.</a:t>
            </a:r>
            <a:endParaRPr lang="en-US" b="1" dirty="0" smtClean="0"/>
          </a:p>
          <a:p>
            <a:pPr marL="0" indent="0" algn="just">
              <a:buNone/>
            </a:pPr>
            <a:endParaRPr lang="en-US" sz="2000" dirty="0">
              <a:latin typeface="Times New Roman" panose="02020603050405020304" pitchFamily="18" charset="0"/>
              <a:cs typeface="Times New Roman" panose="02020603050405020304" pitchFamily="18" charset="0"/>
            </a:endParaRPr>
          </a:p>
          <a:p>
            <a:pPr marL="0" indent="0" algn="just">
              <a:buNone/>
            </a:pPr>
            <a:endParaRPr lang="en-US" sz="2000" dirty="0" smtClean="0">
              <a:latin typeface="Times New Roman" panose="02020603050405020304" pitchFamily="18" charset="0"/>
              <a:cs typeface="Times New Roman" panose="02020603050405020304" pitchFamily="18" charset="0"/>
            </a:endParaRPr>
          </a:p>
          <a:p>
            <a:pPr marL="0" indent="0">
              <a:buNone/>
            </a:pPr>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728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47472"/>
            <a:ext cx="10515600" cy="6327648"/>
          </a:xfrm>
        </p:spPr>
        <p:txBody>
          <a:bodyPr>
            <a:normAutofit lnSpcReduction="10000"/>
          </a:bodyPr>
          <a:lstStyle/>
          <a:p>
            <a:pPr algn="just"/>
            <a:endParaRPr lang="it-IT" b="1" dirty="0" smtClean="0">
              <a:latin typeface="Times New Roman" panose="02020603050405020304" pitchFamily="18" charset="0"/>
              <a:cs typeface="Times New Roman" panose="02020603050405020304" pitchFamily="18" charset="0"/>
            </a:endParaRPr>
          </a:p>
          <a:p>
            <a:pPr algn="just"/>
            <a:r>
              <a:rPr lang="it-IT" b="1" dirty="0" smtClean="0">
                <a:latin typeface="Times New Roman" panose="02020603050405020304" pitchFamily="18" charset="0"/>
                <a:cs typeface="Times New Roman" panose="02020603050405020304" pitchFamily="18" charset="0"/>
              </a:rPr>
              <a:t>J. M. Keynes </a:t>
            </a:r>
            <a:r>
              <a:rPr lang="it-IT" dirty="0" smtClean="0">
                <a:latin typeface="Times New Roman" panose="02020603050405020304" pitchFamily="18" charset="0"/>
                <a:cs typeface="Times New Roman" panose="02020603050405020304" pitchFamily="18" charset="0"/>
              </a:rPr>
              <a:t>nella TG (1936 cap. XII) aveva </a:t>
            </a:r>
            <a:r>
              <a:rPr lang="it-IT" b="1" dirty="0" smtClean="0">
                <a:latin typeface="Times New Roman" panose="02020603050405020304" pitchFamily="18" charset="0"/>
                <a:cs typeface="Times New Roman" panose="02020603050405020304" pitchFamily="18" charset="0"/>
              </a:rPr>
              <a:t>già intuito </a:t>
            </a:r>
            <a:r>
              <a:rPr lang="it-IT" dirty="0" smtClean="0">
                <a:latin typeface="Times New Roman" panose="02020603050405020304" pitchFamily="18" charset="0"/>
                <a:cs typeface="Times New Roman" panose="02020603050405020304" pitchFamily="18" charset="0"/>
              </a:rPr>
              <a:t>la rilevanza dello studio di questo </a:t>
            </a:r>
            <a:r>
              <a:rPr lang="it-IT" b="1" dirty="0" smtClean="0">
                <a:latin typeface="Times New Roman" panose="02020603050405020304" pitchFamily="18" charset="0"/>
                <a:cs typeface="Times New Roman" panose="02020603050405020304" pitchFamily="18" charset="0"/>
              </a:rPr>
              <a:t>interazioni dinamiche tra agenti</a:t>
            </a:r>
            <a:r>
              <a:rPr lang="it-IT" dirty="0" smtClean="0">
                <a:latin typeface="Times New Roman" panose="02020603050405020304" pitchFamily="18" charset="0"/>
                <a:cs typeface="Times New Roman" panose="02020603050405020304" pitchFamily="18" charset="0"/>
              </a:rPr>
              <a:t>,  quando argomenta a proposito del </a:t>
            </a:r>
            <a:r>
              <a:rPr lang="it-IT" b="1" dirty="0" smtClean="0">
                <a:latin typeface="Times New Roman" panose="02020603050405020304" pitchFamily="18" charset="0"/>
                <a:cs typeface="Times New Roman" panose="02020603050405020304" pitchFamily="18" charset="0"/>
              </a:rPr>
              <a:t>comportamento degli investitori (speculatori professionali) </a:t>
            </a:r>
            <a:r>
              <a:rPr lang="it-IT" dirty="0" smtClean="0">
                <a:latin typeface="Times New Roman" panose="02020603050405020304" pitchFamily="18" charset="0"/>
                <a:cs typeface="Times New Roman" panose="02020603050405020304" pitchFamily="18" charset="0"/>
              </a:rPr>
              <a:t>sul mercato dei capitali: </a:t>
            </a:r>
          </a:p>
          <a:p>
            <a:pPr marL="0" indent="0" algn="just">
              <a:buNone/>
            </a:pPr>
            <a:endParaRPr lang="it-IT" dirty="0" smtClean="0">
              <a:latin typeface="Times New Roman" panose="02020603050405020304" pitchFamily="18" charset="0"/>
              <a:cs typeface="Times New Roman" panose="02020603050405020304" pitchFamily="18" charset="0"/>
            </a:endParaRPr>
          </a:p>
          <a:p>
            <a:pPr marL="720090" marR="612140" algn="just">
              <a:lnSpc>
                <a:spcPct val="150000"/>
              </a:lnSpc>
              <a:spcBef>
                <a:spcPts val="0"/>
              </a:spcBef>
              <a:spcAft>
                <a:spcPts val="0"/>
              </a:spcAft>
            </a:pPr>
            <a:r>
              <a:rPr lang="en-US" sz="2200" b="1" dirty="0" smtClean="0">
                <a:latin typeface="Times New Roman" panose="02020603050405020304" pitchFamily="18" charset="0"/>
                <a:cs typeface="Times New Roman" panose="02020603050405020304" pitchFamily="18" charset="0"/>
              </a:rPr>
              <a:t>“…Professional </a:t>
            </a:r>
            <a:r>
              <a:rPr lang="en-US" sz="2200" b="1" dirty="0">
                <a:latin typeface="Times New Roman" panose="02020603050405020304" pitchFamily="18" charset="0"/>
                <a:cs typeface="Times New Roman" panose="02020603050405020304" pitchFamily="18" charset="0"/>
              </a:rPr>
              <a:t>investment may be likened to those newspaper competitions in which the competitors have to pick out the six prettiest faces from a hundred photographs, the prize being awarded to the competitor whose choice most nearly corresponds to the average preferences of the competitors as a whole</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so that each competitor has to pick, not those faces which he himself finds prettiest, but those which he thinks likeliest to catch the fancy of the other competitors, all of whom are looking at the problem from the same point of </a:t>
            </a:r>
            <a:r>
              <a:rPr lang="en-US" sz="2200" b="1" dirty="0" smtClean="0">
                <a:latin typeface="Times New Roman" panose="02020603050405020304" pitchFamily="18" charset="0"/>
                <a:cs typeface="Times New Roman" panose="02020603050405020304" pitchFamily="18" charset="0"/>
              </a:rPr>
              <a:t>view.   …….”</a:t>
            </a:r>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889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51678" y="166255"/>
            <a:ext cx="10178322" cy="557645"/>
          </a:xfrm>
        </p:spPr>
        <p:txBody>
          <a:bodyPr>
            <a:noAutofit/>
          </a:bodyPr>
          <a:lstStyle/>
          <a:p>
            <a:pPr algn="just"/>
            <a:r>
              <a:rPr lang="en-US" sz="2800" b="1" cap="none" spc="800" dirty="0">
                <a:solidFill>
                  <a:schemeClr val="tx1"/>
                </a:solidFill>
                <a:latin typeface="+mn-lt"/>
              </a:rPr>
              <a:t>Complex financial market</a:t>
            </a:r>
          </a:p>
        </p:txBody>
      </p:sp>
      <p:sp>
        <p:nvSpPr>
          <p:cNvPr id="5" name="Segnaposto numero diapositiva 4"/>
          <p:cNvSpPr>
            <a:spLocks noGrp="1"/>
          </p:cNvSpPr>
          <p:nvPr>
            <p:ph type="sldNum" sz="quarter" idx="12"/>
          </p:nvPr>
        </p:nvSpPr>
        <p:spPr/>
        <p:txBody>
          <a:bodyPr wrap="square">
            <a:noAutofit/>
          </a:bodyPr>
          <a:lstStyle/>
          <a:p>
            <a:fld id="{71766878-3199-4EAB-94E7-2D6D11070E14}" type="slidenum">
              <a:rPr lang="en-US" smtClean="0">
                <a:solidFill>
                  <a:schemeClr val="tx1"/>
                </a:solidFill>
              </a:rPr>
              <a:pPr/>
              <a:t>8</a:t>
            </a:fld>
            <a:endParaRPr lang="en-US" dirty="0">
              <a:solidFill>
                <a:schemeClr val="tx1"/>
              </a:solidFill>
            </a:endParaRPr>
          </a:p>
        </p:txBody>
      </p:sp>
      <p:sp>
        <p:nvSpPr>
          <p:cNvPr id="6" name="CasellaDiTesto 5"/>
          <p:cNvSpPr txBox="1"/>
          <p:nvPr/>
        </p:nvSpPr>
        <p:spPr>
          <a:xfrm>
            <a:off x="6054436" y="5943600"/>
            <a:ext cx="184731" cy="369332"/>
          </a:xfrm>
          <a:prstGeom prst="rect">
            <a:avLst/>
          </a:prstGeom>
          <a:noFill/>
        </p:spPr>
        <p:txBody>
          <a:bodyPr wrap="none" rtlCol="0">
            <a:spAutoFit/>
          </a:bodyPr>
          <a:lstStyle/>
          <a:p>
            <a:endParaRPr lang="it-IT"/>
          </a:p>
        </p:txBody>
      </p:sp>
      <p:pic>
        <p:nvPicPr>
          <p:cNvPr id="9" name="Picture 8">
            <a:extLst>
              <a:ext uri="{FF2B5EF4-FFF2-40B4-BE49-F238E27FC236}">
                <a16:creationId xmlns:a16="http://schemas.microsoft.com/office/drawing/2014/main" id="{D24B8ECF-AAA9-3845-ABC4-ACF52EB91DC5}"/>
              </a:ext>
            </a:extLst>
          </p:cNvPr>
          <p:cNvPicPr>
            <a:picLocks noChangeAspect="1"/>
          </p:cNvPicPr>
          <p:nvPr/>
        </p:nvPicPr>
        <p:blipFill>
          <a:blip r:embed="rId3"/>
          <a:stretch>
            <a:fillRect/>
          </a:stretch>
        </p:blipFill>
        <p:spPr>
          <a:xfrm rot="480000">
            <a:off x="8028976" y="2134637"/>
            <a:ext cx="3377572" cy="2533179"/>
          </a:xfrm>
          <a:prstGeom prst="rect">
            <a:avLst/>
          </a:prstGeom>
          <a:effectLst>
            <a:glow>
              <a:schemeClr val="accent1">
                <a:alpha val="40000"/>
              </a:schemeClr>
            </a:glow>
            <a:outerShdw blurRad="152400" dist="50800" dir="9900000" algn="ctr" rotWithShape="0">
              <a:srgbClr val="000000">
                <a:alpha val="43137"/>
              </a:srgbClr>
            </a:outerShdw>
            <a:softEdge rad="0"/>
          </a:effectLst>
        </p:spPr>
      </p:pic>
      <p:pic>
        <p:nvPicPr>
          <p:cNvPr id="11" name="Graphic 10" descr="Man">
            <a:extLst>
              <a:ext uri="{FF2B5EF4-FFF2-40B4-BE49-F238E27FC236}">
                <a16:creationId xmlns:a16="http://schemas.microsoft.com/office/drawing/2014/main" id="{6798238C-BB33-754D-9A66-DA710F2E77F9}"/>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251678" y="860714"/>
            <a:ext cx="914400" cy="914400"/>
          </a:xfrm>
          <a:prstGeom prst="rect">
            <a:avLst/>
          </a:prstGeom>
        </p:spPr>
      </p:pic>
      <p:pic>
        <p:nvPicPr>
          <p:cNvPr id="13" name="Graphic 12" descr="Woman">
            <a:extLst>
              <a:ext uri="{FF2B5EF4-FFF2-40B4-BE49-F238E27FC236}">
                <a16:creationId xmlns:a16="http://schemas.microsoft.com/office/drawing/2014/main" id="{29B0CC7D-5825-3147-8EAC-3730099A3FD3}"/>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1251678" y="5441770"/>
            <a:ext cx="914400" cy="914400"/>
          </a:xfrm>
          <a:prstGeom prst="rect">
            <a:avLst/>
          </a:prstGeom>
        </p:spPr>
      </p:pic>
      <p:sp>
        <p:nvSpPr>
          <p:cNvPr id="19" name="TextBox 18">
            <a:extLst>
              <a:ext uri="{FF2B5EF4-FFF2-40B4-BE49-F238E27FC236}">
                <a16:creationId xmlns:a16="http://schemas.microsoft.com/office/drawing/2014/main" id="{853378EE-D55E-9F44-8D5E-18B2E5CFFF51}"/>
              </a:ext>
            </a:extLst>
          </p:cNvPr>
          <p:cNvSpPr txBox="1"/>
          <p:nvPr/>
        </p:nvSpPr>
        <p:spPr>
          <a:xfrm rot="510565">
            <a:off x="4472119" y="1558942"/>
            <a:ext cx="1810955" cy="473021"/>
          </a:xfrm>
          <a:prstGeom prst="rect">
            <a:avLst/>
          </a:prstGeom>
          <a:noFill/>
        </p:spPr>
        <p:txBody>
          <a:bodyPr wrap="square" rtlCol="0">
            <a:spAutoFit/>
          </a:bodyPr>
          <a:lstStyle/>
          <a:p>
            <a:r>
              <a:rPr lang="en-US" sz="2400" i="1" dirty="0"/>
              <a:t>reflexive event</a:t>
            </a:r>
          </a:p>
        </p:txBody>
      </p:sp>
      <p:sp>
        <p:nvSpPr>
          <p:cNvPr id="20" name="TextBox 19">
            <a:extLst>
              <a:ext uri="{FF2B5EF4-FFF2-40B4-BE49-F238E27FC236}">
                <a16:creationId xmlns:a16="http://schemas.microsoft.com/office/drawing/2014/main" id="{994E7399-8969-534D-B01F-91EE50C54BAC}"/>
              </a:ext>
            </a:extLst>
          </p:cNvPr>
          <p:cNvSpPr txBox="1"/>
          <p:nvPr/>
        </p:nvSpPr>
        <p:spPr>
          <a:xfrm rot="20655689">
            <a:off x="4174121" y="4758694"/>
            <a:ext cx="1810007" cy="461665"/>
          </a:xfrm>
          <a:prstGeom prst="rect">
            <a:avLst/>
          </a:prstGeom>
          <a:noFill/>
        </p:spPr>
        <p:txBody>
          <a:bodyPr wrap="square" rtlCol="0">
            <a:spAutoFit/>
          </a:bodyPr>
          <a:lstStyle/>
          <a:p>
            <a:r>
              <a:rPr lang="en-US" sz="2400" i="1" dirty="0"/>
              <a:t>reflexive event</a:t>
            </a:r>
          </a:p>
        </p:txBody>
      </p:sp>
      <p:cxnSp>
        <p:nvCxnSpPr>
          <p:cNvPr id="22" name="Straight Arrow Connector 21">
            <a:extLst>
              <a:ext uri="{FF2B5EF4-FFF2-40B4-BE49-F238E27FC236}">
                <a16:creationId xmlns:a16="http://schemas.microsoft.com/office/drawing/2014/main" id="{A92A2F0B-685D-E345-8E0B-DE6E613E7D9D}"/>
              </a:ext>
            </a:extLst>
          </p:cNvPr>
          <p:cNvCxnSpPr>
            <a:cxnSpLocks/>
          </p:cNvCxnSpPr>
          <p:nvPr/>
        </p:nvCxnSpPr>
        <p:spPr>
          <a:xfrm flipV="1">
            <a:off x="1708878" y="1892222"/>
            <a:ext cx="0" cy="3512503"/>
          </a:xfrm>
          <a:prstGeom prst="straightConnector1">
            <a:avLst/>
          </a:prstGeom>
          <a:ln w="31750" cap="flat" cmpd="sng" algn="ctr">
            <a:solidFill>
              <a:srgbClr val="FF000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29" name="Straight Arrow Connector 28">
            <a:extLst>
              <a:ext uri="{FF2B5EF4-FFF2-40B4-BE49-F238E27FC236}">
                <a16:creationId xmlns:a16="http://schemas.microsoft.com/office/drawing/2014/main" id="{72643684-DCE8-DB4F-A364-49EBD3703B32}"/>
              </a:ext>
            </a:extLst>
          </p:cNvPr>
          <p:cNvCxnSpPr>
            <a:cxnSpLocks/>
          </p:cNvCxnSpPr>
          <p:nvPr/>
        </p:nvCxnSpPr>
        <p:spPr>
          <a:xfrm flipH="1" flipV="1">
            <a:off x="2048972" y="1152199"/>
            <a:ext cx="6006339" cy="860715"/>
          </a:xfrm>
          <a:prstGeom prst="straightConnector1">
            <a:avLst/>
          </a:prstGeom>
          <a:ln w="317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Straight Arrow Connector 31">
            <a:extLst>
              <a:ext uri="{FF2B5EF4-FFF2-40B4-BE49-F238E27FC236}">
                <a16:creationId xmlns:a16="http://schemas.microsoft.com/office/drawing/2014/main" id="{769880ED-BD5B-2E48-9F3E-F717D30CAD5D}"/>
              </a:ext>
            </a:extLst>
          </p:cNvPr>
          <p:cNvCxnSpPr>
            <a:cxnSpLocks/>
          </p:cNvCxnSpPr>
          <p:nvPr/>
        </p:nvCxnSpPr>
        <p:spPr>
          <a:xfrm flipH="1">
            <a:off x="2048972" y="4481154"/>
            <a:ext cx="5698028" cy="1653388"/>
          </a:xfrm>
          <a:prstGeom prst="straightConnector1">
            <a:avLst/>
          </a:prstGeom>
          <a:ln w="317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9" name="TextBox 38">
            <a:extLst>
              <a:ext uri="{FF2B5EF4-FFF2-40B4-BE49-F238E27FC236}">
                <a16:creationId xmlns:a16="http://schemas.microsoft.com/office/drawing/2014/main" id="{FB25DBD6-F842-3144-A7A1-5A7B0977FAA7}"/>
              </a:ext>
            </a:extLst>
          </p:cNvPr>
          <p:cNvSpPr txBox="1"/>
          <p:nvPr/>
        </p:nvSpPr>
        <p:spPr>
          <a:xfrm rot="16200000">
            <a:off x="367777" y="3198167"/>
            <a:ext cx="2185737" cy="461665"/>
          </a:xfrm>
          <a:prstGeom prst="rect">
            <a:avLst/>
          </a:prstGeom>
          <a:noFill/>
        </p:spPr>
        <p:txBody>
          <a:bodyPr wrap="square" rtlCol="0">
            <a:spAutoFit/>
          </a:bodyPr>
          <a:lstStyle/>
          <a:p>
            <a:r>
              <a:rPr lang="en-US" sz="2400" i="1" dirty="0">
                <a:solidFill>
                  <a:srgbClr val="FF0000"/>
                </a:solidFill>
              </a:rPr>
              <a:t>reflexive relation</a:t>
            </a:r>
          </a:p>
        </p:txBody>
      </p:sp>
      <p:pic>
        <p:nvPicPr>
          <p:cNvPr id="43" name="Graphic 42" descr="Children">
            <a:extLst>
              <a:ext uri="{FF2B5EF4-FFF2-40B4-BE49-F238E27FC236}">
                <a16:creationId xmlns:a16="http://schemas.microsoft.com/office/drawing/2014/main" id="{FDCB0A57-0271-084C-BD9D-4C8C237790C1}"/>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3782115" y="2701774"/>
            <a:ext cx="1440350" cy="1440350"/>
          </a:xfrm>
          <a:prstGeom prst="rect">
            <a:avLst/>
          </a:prstGeom>
        </p:spPr>
      </p:pic>
      <p:cxnSp>
        <p:nvCxnSpPr>
          <p:cNvPr id="47" name="Straight Arrow Connector 46">
            <a:extLst>
              <a:ext uri="{FF2B5EF4-FFF2-40B4-BE49-F238E27FC236}">
                <a16:creationId xmlns:a16="http://schemas.microsoft.com/office/drawing/2014/main" id="{8E3A3DC1-31F4-A641-AFCA-8770020830D8}"/>
              </a:ext>
            </a:extLst>
          </p:cNvPr>
          <p:cNvCxnSpPr>
            <a:cxnSpLocks/>
          </p:cNvCxnSpPr>
          <p:nvPr/>
        </p:nvCxnSpPr>
        <p:spPr>
          <a:xfrm flipV="1">
            <a:off x="1899151" y="3868682"/>
            <a:ext cx="1781987" cy="1718119"/>
          </a:xfrm>
          <a:prstGeom prst="straightConnector1">
            <a:avLst/>
          </a:prstGeom>
          <a:ln w="31750" cap="flat" cmpd="sng" algn="ctr">
            <a:solidFill>
              <a:srgbClr val="00B05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0" name="Straight Arrow Connector 49">
            <a:extLst>
              <a:ext uri="{FF2B5EF4-FFF2-40B4-BE49-F238E27FC236}">
                <a16:creationId xmlns:a16="http://schemas.microsoft.com/office/drawing/2014/main" id="{73FD2130-8215-9B4E-8F62-6A7C7F605C4E}"/>
              </a:ext>
            </a:extLst>
          </p:cNvPr>
          <p:cNvCxnSpPr>
            <a:cxnSpLocks/>
          </p:cNvCxnSpPr>
          <p:nvPr/>
        </p:nvCxnSpPr>
        <p:spPr>
          <a:xfrm>
            <a:off x="1964538" y="1670935"/>
            <a:ext cx="1644893" cy="1318383"/>
          </a:xfrm>
          <a:prstGeom prst="straightConnector1">
            <a:avLst/>
          </a:prstGeom>
          <a:ln w="31750" cap="flat" cmpd="sng" algn="ctr">
            <a:solidFill>
              <a:srgbClr val="00B05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9" name="Circular Arrow 58">
            <a:extLst>
              <a:ext uri="{FF2B5EF4-FFF2-40B4-BE49-F238E27FC236}">
                <a16:creationId xmlns:a16="http://schemas.microsoft.com/office/drawing/2014/main" id="{74165F2F-B07A-ED4E-B330-EF2C050D4642}"/>
              </a:ext>
            </a:extLst>
          </p:cNvPr>
          <p:cNvSpPr/>
          <p:nvPr/>
        </p:nvSpPr>
        <p:spPr>
          <a:xfrm rot="12158372" flipV="1">
            <a:off x="1468074" y="1253174"/>
            <a:ext cx="3511616" cy="2017365"/>
          </a:xfrm>
          <a:prstGeom prst="circularArrow">
            <a:avLst>
              <a:gd name="adj1" fmla="val 8327"/>
              <a:gd name="adj2" fmla="val 604556"/>
              <a:gd name="adj3" fmla="val 20629036"/>
              <a:gd name="adj4" fmla="val 10800000"/>
              <a:gd name="adj5" fmla="val 12500"/>
            </a:avLst>
          </a:prstGeom>
          <a:solidFill>
            <a:srgbClr val="7030A0"/>
          </a:solidFill>
          <a:ln w="66675" cmpd="dbl">
            <a:solidFill>
              <a:srgbClr val="7030A0"/>
            </a:solid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4" name="Circular Arrow 63">
            <a:extLst>
              <a:ext uri="{FF2B5EF4-FFF2-40B4-BE49-F238E27FC236}">
                <a16:creationId xmlns:a16="http://schemas.microsoft.com/office/drawing/2014/main" id="{CFBCF46D-B2FB-DE48-9FF7-782320A461A7}"/>
              </a:ext>
            </a:extLst>
          </p:cNvPr>
          <p:cNvSpPr/>
          <p:nvPr/>
        </p:nvSpPr>
        <p:spPr>
          <a:xfrm rot="8960104">
            <a:off x="1320517" y="3888518"/>
            <a:ext cx="3658662" cy="1899433"/>
          </a:xfrm>
          <a:prstGeom prst="circularArrow">
            <a:avLst>
              <a:gd name="adj1" fmla="val 8327"/>
              <a:gd name="adj2" fmla="val 604556"/>
              <a:gd name="adj3" fmla="val 20629036"/>
              <a:gd name="adj4" fmla="val 10800000"/>
              <a:gd name="adj5" fmla="val 12500"/>
            </a:avLst>
          </a:prstGeom>
          <a:solidFill>
            <a:srgbClr val="7030A0">
              <a:alpha val="93000"/>
            </a:srgbClr>
          </a:solidFill>
          <a:ln w="66675" cmpd="dbl">
            <a:solidFill>
              <a:srgbClr val="7030A0"/>
            </a:solid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7" name="Oval 66">
            <a:extLst>
              <a:ext uri="{FF2B5EF4-FFF2-40B4-BE49-F238E27FC236}">
                <a16:creationId xmlns:a16="http://schemas.microsoft.com/office/drawing/2014/main" id="{AEFC06ED-88D4-CD42-A9D9-9AC8D846B4E0}"/>
              </a:ext>
            </a:extLst>
          </p:cNvPr>
          <p:cNvSpPr/>
          <p:nvPr/>
        </p:nvSpPr>
        <p:spPr>
          <a:xfrm>
            <a:off x="3497780" y="2820876"/>
            <a:ext cx="2009666" cy="1202146"/>
          </a:xfrm>
          <a:prstGeom prst="ellipse">
            <a:avLst/>
          </a:prstGeom>
          <a:noFill/>
          <a:ln w="889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4A4DAE10-A060-B744-99E7-BE5B24F60917}"/>
              </a:ext>
            </a:extLst>
          </p:cNvPr>
          <p:cNvSpPr txBox="1"/>
          <p:nvPr/>
        </p:nvSpPr>
        <p:spPr>
          <a:xfrm>
            <a:off x="5248128" y="2957189"/>
            <a:ext cx="2185737" cy="830997"/>
          </a:xfrm>
          <a:prstGeom prst="rect">
            <a:avLst/>
          </a:prstGeom>
          <a:noFill/>
        </p:spPr>
        <p:txBody>
          <a:bodyPr wrap="square" rtlCol="0">
            <a:spAutoFit/>
          </a:bodyPr>
          <a:lstStyle/>
          <a:p>
            <a:pPr algn="ctr"/>
            <a:r>
              <a:rPr lang="en-US" sz="2400" i="1" dirty="0">
                <a:solidFill>
                  <a:srgbClr val="7030A0"/>
                </a:solidFill>
              </a:rPr>
              <a:t>ecology of expectations</a:t>
            </a:r>
          </a:p>
        </p:txBody>
      </p:sp>
      <p:sp>
        <p:nvSpPr>
          <p:cNvPr id="3" name="TextBox 2">
            <a:extLst>
              <a:ext uri="{FF2B5EF4-FFF2-40B4-BE49-F238E27FC236}">
                <a16:creationId xmlns:a16="http://schemas.microsoft.com/office/drawing/2014/main" id="{7EFBECD7-EED5-E643-95C9-0B9A26D75BCF}"/>
              </a:ext>
            </a:extLst>
          </p:cNvPr>
          <p:cNvSpPr txBox="1"/>
          <p:nvPr/>
        </p:nvSpPr>
        <p:spPr>
          <a:xfrm>
            <a:off x="2710543" y="4392386"/>
            <a:ext cx="184731" cy="369332"/>
          </a:xfrm>
          <a:prstGeom prst="rect">
            <a:avLst/>
          </a:prstGeom>
          <a:noFill/>
        </p:spPr>
        <p:txBody>
          <a:bodyPr wrap="none" rtlCol="0">
            <a:spAutoFit/>
          </a:bodyPr>
          <a:lstStyle/>
          <a:p>
            <a:endParaRPr lang="en-US"/>
          </a:p>
        </p:txBody>
      </p:sp>
      <p:cxnSp>
        <p:nvCxnSpPr>
          <p:cNvPr id="23" name="Straight Arrow Connector 22">
            <a:extLst>
              <a:ext uri="{FF2B5EF4-FFF2-40B4-BE49-F238E27FC236}">
                <a16:creationId xmlns:a16="http://schemas.microsoft.com/office/drawing/2014/main" id="{12FFACC1-FDCF-C34F-B875-B3FAA64F3BF1}"/>
              </a:ext>
            </a:extLst>
          </p:cNvPr>
          <p:cNvCxnSpPr>
            <a:cxnSpLocks/>
          </p:cNvCxnSpPr>
          <p:nvPr/>
        </p:nvCxnSpPr>
        <p:spPr>
          <a:xfrm>
            <a:off x="2130218" y="959165"/>
            <a:ext cx="6009523" cy="885871"/>
          </a:xfrm>
          <a:prstGeom prst="straightConnector1">
            <a:avLst/>
          </a:prstGeom>
          <a:ln w="31750" cap="flat" cmpd="sng" algn="ctr">
            <a:solidFill>
              <a:schemeClr val="accent1"/>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6" name="Straight Arrow Connector 25">
            <a:extLst>
              <a:ext uri="{FF2B5EF4-FFF2-40B4-BE49-F238E27FC236}">
                <a16:creationId xmlns:a16="http://schemas.microsoft.com/office/drawing/2014/main" id="{573A42C4-A98C-6446-BA68-9DB6E5906EC2}"/>
              </a:ext>
            </a:extLst>
          </p:cNvPr>
          <p:cNvCxnSpPr>
            <a:cxnSpLocks/>
          </p:cNvCxnSpPr>
          <p:nvPr/>
        </p:nvCxnSpPr>
        <p:spPr>
          <a:xfrm flipV="1">
            <a:off x="2086161" y="4630119"/>
            <a:ext cx="5782975" cy="1726051"/>
          </a:xfrm>
          <a:prstGeom prst="straightConnector1">
            <a:avLst/>
          </a:prstGeom>
          <a:ln w="31750" cap="flat" cmpd="sng" algn="ctr">
            <a:solidFill>
              <a:schemeClr val="accent1"/>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766996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6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9" grpId="0"/>
      <p:bldP spid="59" grpId="0" animBg="1"/>
      <p:bldP spid="64" grpId="0" animBg="1"/>
      <p:bldP spid="67" grpId="0" animBg="1"/>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457200"/>
            <a:ext cx="10515600" cy="5719763"/>
          </a:xfrm>
        </p:spPr>
        <p:txBody>
          <a:bodyPr/>
          <a:lstStyle/>
          <a:p>
            <a:pPr marL="0" indent="0">
              <a:buNone/>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-e, </a:t>
            </a:r>
            <a:r>
              <a:rPr lang="en-US" dirty="0" err="1" smtClean="0">
                <a:latin typeface="Times New Roman" panose="02020603050405020304" pitchFamily="18" charset="0"/>
                <a:ea typeface="Times New Roman" panose="02020603050405020304" pitchFamily="18" charset="0"/>
                <a:cs typeface="Times New Roman" panose="02020603050405020304" pitchFamily="18" charset="0"/>
              </a:rPr>
              <a:t>ancora</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ea typeface="Times New Roman" panose="02020603050405020304" pitchFamily="18" charset="0"/>
                <a:cs typeface="Times New Roman" panose="02020603050405020304" pitchFamily="18" charset="0"/>
              </a:rPr>
              <a:t>relativamente</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ea typeface="Times New Roman" panose="02020603050405020304" pitchFamily="18" charset="0"/>
                <a:cs typeface="Times New Roman" panose="02020603050405020304" pitchFamily="18" charset="0"/>
              </a:rPr>
              <a:t>alla</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ea typeface="Times New Roman" panose="02020603050405020304" pitchFamily="18" charset="0"/>
                <a:cs typeface="Times New Roman" panose="02020603050405020304" pitchFamily="18" charset="0"/>
              </a:rPr>
              <a:t>importanza</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ea typeface="Times New Roman" panose="02020603050405020304" pitchFamily="18" charset="0"/>
                <a:cs typeface="Times New Roman" panose="02020603050405020304" pitchFamily="18" charset="0"/>
              </a:rPr>
              <a:t>delle</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ea typeface="Times New Roman" panose="02020603050405020304" pitchFamily="18" charset="0"/>
                <a:cs typeface="Times New Roman" panose="02020603050405020304" pitchFamily="18" charset="0"/>
              </a:rPr>
              <a:t>convenzioni</a:t>
            </a:r>
            <a:r>
              <a:rPr lang="en-US" dirty="0" err="1" smtClean="0">
                <a:latin typeface="Times New Roman" panose="02020603050405020304" pitchFamily="18" charset="0"/>
                <a:ea typeface="Times New Roman" panose="02020603050405020304" pitchFamily="18" charset="0"/>
                <a:cs typeface="Times New Roman" panose="02020603050405020304" pitchFamily="18" charset="0"/>
              </a:rPr>
              <a:t>”nella</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ea typeface="Times New Roman" panose="02020603050405020304" pitchFamily="18" charset="0"/>
                <a:cs typeface="Times New Roman" panose="02020603050405020304" pitchFamily="18" charset="0"/>
              </a:rPr>
              <a:t>formazione</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ea typeface="Times New Roman" panose="02020603050405020304" pitchFamily="18" charset="0"/>
                <a:cs typeface="Times New Roman" panose="02020603050405020304" pitchFamily="18" charset="0"/>
              </a:rPr>
              <a:t>delle</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ea typeface="Times New Roman" panose="02020603050405020304" pitchFamily="18" charset="0"/>
                <a:cs typeface="Times New Roman" panose="02020603050405020304" pitchFamily="18" charset="0"/>
              </a:rPr>
              <a:t>aspettative</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a:t>
            </a:r>
          </a:p>
          <a:p>
            <a:pPr marL="0" indent="0">
              <a:buNone/>
            </a:pP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“Knowing </a:t>
            </a:r>
            <a:r>
              <a:rPr lang="en-US" dirty="0">
                <a:latin typeface="Times New Roman" panose="02020603050405020304" pitchFamily="18" charset="0"/>
                <a:ea typeface="Times New Roman" panose="02020603050405020304" pitchFamily="18" charset="0"/>
                <a:cs typeface="Times New Roman" panose="02020603050405020304" pitchFamily="18" charset="0"/>
              </a:rPr>
              <a:t>that </a:t>
            </a:r>
            <a:r>
              <a:rPr lang="en-US" b="1" dirty="0">
                <a:latin typeface="Times New Roman" panose="02020603050405020304" pitchFamily="18" charset="0"/>
                <a:ea typeface="Times New Roman" panose="02020603050405020304" pitchFamily="18" charset="0"/>
                <a:cs typeface="Times New Roman" panose="02020603050405020304" pitchFamily="18" charset="0"/>
              </a:rPr>
              <a:t>our own individual judgment is </a:t>
            </a:r>
            <a:r>
              <a:rPr lang="en-US" dirty="0">
                <a:latin typeface="Times New Roman" panose="02020603050405020304" pitchFamily="18" charset="0"/>
                <a:ea typeface="Times New Roman" panose="02020603050405020304" pitchFamily="18" charset="0"/>
                <a:cs typeface="Times New Roman" panose="02020603050405020304" pitchFamily="18" charset="0"/>
              </a:rPr>
              <a:t>worthless, we endeavor to fall back on </a:t>
            </a:r>
            <a:r>
              <a:rPr lang="en-US" b="1" dirty="0">
                <a:latin typeface="Times New Roman" panose="02020603050405020304" pitchFamily="18" charset="0"/>
                <a:ea typeface="Times New Roman" panose="02020603050405020304" pitchFamily="18" charset="0"/>
                <a:cs typeface="Times New Roman" panose="02020603050405020304" pitchFamily="18" charset="0"/>
              </a:rPr>
              <a:t>the judgment of the rest of the world </a:t>
            </a:r>
            <a:r>
              <a:rPr lang="en-US" dirty="0">
                <a:latin typeface="Times New Roman" panose="02020603050405020304" pitchFamily="18" charset="0"/>
                <a:ea typeface="Times New Roman" panose="02020603050405020304" pitchFamily="18" charset="0"/>
                <a:cs typeface="Times New Roman" panose="02020603050405020304" pitchFamily="18" charset="0"/>
              </a:rPr>
              <a:t>which is perhaps better informed. </a:t>
            </a:r>
            <a:r>
              <a:rPr lang="en-US" b="1" dirty="0">
                <a:latin typeface="Times New Roman" panose="02020603050405020304" pitchFamily="18" charset="0"/>
                <a:ea typeface="Times New Roman" panose="02020603050405020304" pitchFamily="18" charset="0"/>
                <a:cs typeface="Times New Roman" panose="02020603050405020304" pitchFamily="18" charset="0"/>
              </a:rPr>
              <a:t>That is, we endeavor to conform with the behavior of the majority or the average. </a:t>
            </a:r>
            <a:r>
              <a:rPr lang="en-US" dirty="0">
                <a:latin typeface="Times New Roman" panose="02020603050405020304" pitchFamily="18" charset="0"/>
                <a:ea typeface="Times New Roman" panose="02020603050405020304" pitchFamily="18" charset="0"/>
                <a:cs typeface="Times New Roman" panose="02020603050405020304" pitchFamily="18" charset="0"/>
              </a:rPr>
              <a:t>The psychology of a society of individuals each of whom is endeavoring to copy the others leads to what we may strictly term a</a:t>
            </a:r>
            <a:r>
              <a:rPr lang="en-US" i="1" dirty="0">
                <a:latin typeface="Times New Roman" panose="02020603050405020304" pitchFamily="18" charset="0"/>
                <a:ea typeface="Times New Roman" panose="02020603050405020304" pitchFamily="18" charset="0"/>
                <a:cs typeface="Times New Roman" panose="02020603050405020304" pitchFamily="18" charset="0"/>
              </a:rPr>
              <a:t> </a:t>
            </a:r>
            <a:r>
              <a:rPr lang="en-US" b="1" i="1" dirty="0">
                <a:latin typeface="Times New Roman" panose="02020603050405020304" pitchFamily="18" charset="0"/>
                <a:ea typeface="Times New Roman" panose="02020603050405020304" pitchFamily="18" charset="0"/>
                <a:cs typeface="Times New Roman" panose="02020603050405020304" pitchFamily="18" charset="0"/>
              </a:rPr>
              <a:t>conventional </a:t>
            </a:r>
            <a:r>
              <a:rPr lang="en-US" b="1" i="1" dirty="0" smtClean="0">
                <a:latin typeface="Times New Roman" panose="02020603050405020304" pitchFamily="18" charset="0"/>
                <a:ea typeface="Times New Roman" panose="02020603050405020304" pitchFamily="18" charset="0"/>
                <a:cs typeface="Times New Roman" panose="02020603050405020304" pitchFamily="18" charset="0"/>
              </a:rPr>
              <a:t>judgment</a:t>
            </a:r>
            <a:r>
              <a:rPr lang="en-US" i="1"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lgn="r">
              <a:buNone/>
            </a:pPr>
            <a:endParaRPr lang="en-US" dirty="0">
              <a:latin typeface="Times New Roman" panose="02020603050405020304" pitchFamily="18" charset="0"/>
              <a:cs typeface="Times New Roman" panose="02020603050405020304" pitchFamily="18" charset="0"/>
            </a:endParaRPr>
          </a:p>
          <a:p>
            <a:pPr algn="r"/>
            <a:r>
              <a:rPr lang="en-US" dirty="0">
                <a:latin typeface="Times New Roman" panose="02020603050405020304" pitchFamily="18" charset="0"/>
                <a:cs typeface="Times New Roman" panose="02020603050405020304" pitchFamily="18" charset="0"/>
              </a:rPr>
              <a:t>Keynes (1937: </a:t>
            </a:r>
            <a:r>
              <a:rPr lang="en-US" dirty="0" smtClean="0">
                <a:latin typeface="Times New Roman" panose="02020603050405020304" pitchFamily="18" charset="0"/>
                <a:cs typeface="Times New Roman" panose="02020603050405020304" pitchFamily="18" charset="0"/>
              </a:rPr>
              <a:t>214)</a:t>
            </a:r>
            <a:endParaRPr lang="en-US" dirty="0">
              <a:latin typeface="Times New Roman" panose="02020603050405020304" pitchFamily="18"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65145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ma di Offic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1469</TotalTime>
  <Words>1295</Words>
  <Application>Microsoft Office PowerPoint</Application>
  <PresentationFormat>Widescreen</PresentationFormat>
  <Paragraphs>66</Paragraphs>
  <Slides>16</Slides>
  <Notes>6</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16</vt:i4>
      </vt:variant>
    </vt:vector>
  </HeadingPairs>
  <TitlesOfParts>
    <vt:vector size="21" baseType="lpstr">
      <vt:lpstr>Arial</vt:lpstr>
      <vt:lpstr>Calibri</vt:lpstr>
      <vt:lpstr>Calibri Light</vt:lpstr>
      <vt:lpstr>Times New Roman</vt:lpstr>
      <vt:lpstr>Tema di Office</vt:lpstr>
      <vt:lpstr>LA COMPLESSITA’ IN ECONOMIA: VERSO UN NUOVO PARADIGMA?     Lino Sau Dipartimento Economia e Statistica «Cognetti de Martiis»  Università di Torino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Complex financial market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COMPLESSITA’ IN ECONOMIA: VERSO UN NUOVO PARADIGMA?     Lino Sau Dipartimento Economia e Statistica «Cognetti de Martiis»,  Università di Torino</dc:title>
  <dc:creator>Lino</dc:creator>
  <cp:lastModifiedBy>Utente Windows</cp:lastModifiedBy>
  <cp:revision>131</cp:revision>
  <dcterms:created xsi:type="dcterms:W3CDTF">2019-01-05T14:04:56Z</dcterms:created>
  <dcterms:modified xsi:type="dcterms:W3CDTF">2019-01-22T10:04:16Z</dcterms:modified>
</cp:coreProperties>
</file>